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9.xml" ContentType="application/vnd.openxmlformats-officedocument.presentationml.tags+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8.xml" ContentType="application/vnd.openxmlformats-officedocument.presentationml.tags+xml"/>
  <Override PartName="/ppt/notesSlides/notesSlide12.xml" ContentType="application/vnd.openxmlformats-officedocument.presentationml.notesSlide+xml"/>
  <Override PartName="/ppt/tags/tag19.xml" ContentType="application/vnd.openxmlformats-officedocument.presentationml.tags+xml"/>
  <Override PartName="/ppt/notesSlides/notesSlide13.xml" ContentType="application/vnd.openxmlformats-officedocument.presentationml.notesSlide+xml"/>
  <Override PartName="/ppt/tags/tag20.xml" ContentType="application/vnd.openxmlformats-officedocument.presentationml.tags+xml"/>
  <Override PartName="/ppt/notesSlides/notesSlide14.xml" ContentType="application/vnd.openxmlformats-officedocument.presentationml.notesSlide+xml"/>
  <Override PartName="/ppt/tags/tag21.xml" ContentType="application/vnd.openxmlformats-officedocument.presentationml.tags+xml"/>
  <Override PartName="/ppt/notesSlides/notesSlide15.xml" ContentType="application/vnd.openxmlformats-officedocument.presentationml.notesSlide+xml"/>
  <Override PartName="/ppt/tags/tag22.xml" ContentType="application/vnd.openxmlformats-officedocument.presentationml.tags+xml"/>
  <Override PartName="/ppt/notesSlides/notesSlide16.xml" ContentType="application/vnd.openxmlformats-officedocument.presentationml.notesSlide+xml"/>
  <Override PartName="/ppt/tags/tag23.xml" ContentType="application/vnd.openxmlformats-officedocument.presentationml.tags+xml"/>
  <Override PartName="/ppt/notesSlides/notesSlide17.xml" ContentType="application/vnd.openxmlformats-officedocument.presentationml.notesSlide+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tags/tag28.xml" ContentType="application/vnd.openxmlformats-officedocument.presentationml.tags+xml"/>
  <Override PartName="/ppt/notesSlides/notesSlide21.xml" ContentType="application/vnd.openxmlformats-officedocument.presentationml.notesSlide+xml"/>
  <Override PartName="/ppt/tags/tag29.xml" ContentType="application/vnd.openxmlformats-officedocument.presentationml.tags+xml"/>
  <Override PartName="/ppt/notesSlides/notesSlide2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32.xml" ContentType="application/vnd.openxmlformats-officedocument.presentationml.tags+xml"/>
  <Override PartName="/ppt/notesSlides/notesSlide24.xml" ContentType="application/vnd.openxmlformats-officedocument.presentationml.notesSlide+xml"/>
  <Override PartName="/ppt/tags/tag33.xml" ContentType="application/vnd.openxmlformats-officedocument.presentationml.tags+xml"/>
  <Override PartName="/ppt/notesSlides/notesSlide25.xml" ContentType="application/vnd.openxmlformats-officedocument.presentationml.notesSlide+xml"/>
  <Override PartName="/ppt/tags/tag34.xml" ContentType="application/vnd.openxmlformats-officedocument.presentationml.tags+xml"/>
  <Override PartName="/ppt/notesSlides/notesSlide26.xml" ContentType="application/vnd.openxmlformats-officedocument.presentationml.notesSlide+xml"/>
  <Override PartName="/ppt/tags/tag35.xml" ContentType="application/vnd.openxmlformats-officedocument.presentationml.tags+xml"/>
  <Override PartName="/ppt/notesSlides/notesSlide2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2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38.xml" ContentType="application/vnd.openxmlformats-officedocument.presentationml.tags+xml"/>
  <Override PartName="/ppt/notesSlides/notesSlide29.xml" ContentType="application/vnd.openxmlformats-officedocument.presentationml.notesSlide+xml"/>
  <Override PartName="/ppt/tags/tag39.xml" ContentType="application/vnd.openxmlformats-officedocument.presentationml.tags+xml"/>
  <Override PartName="/ppt/notesSlides/notesSlide30.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58" r:id="rId3"/>
    <p:sldId id="260" r:id="rId4"/>
    <p:sldId id="261"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custDataLst>
    <p:tags r:id="rId3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108" d="100"/>
          <a:sy n="108" d="100"/>
        </p:scale>
        <p:origin x="168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AB1C4C-CE6C-499C-9D3E-A6CB664A4A87}"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FEE954CA-648A-4DC3-90A9-DF7AB4E60EBF}">
      <dgm:prSet/>
      <dgm:spPr/>
      <dgm:t>
        <a:bodyPr/>
        <a:lstStyle/>
        <a:p>
          <a:r>
            <a:rPr lang="en-US" dirty="0"/>
            <a:t>The TDCJ (Texas Department of Criminal Justice) Hospital, also known as Hospital Galveston, is a unique facility.  It is the only maximum-security hospital facility expressly designed for offender care on a medical center campus.</a:t>
          </a:r>
        </a:p>
      </dgm:t>
    </dgm:pt>
    <dgm:pt modelId="{98C3DE08-03D3-4FF7-AF6C-BE85AF7A3C3E}" type="parTrans" cxnId="{BD636824-A52A-4830-8378-7E23782B80B8}">
      <dgm:prSet/>
      <dgm:spPr/>
      <dgm:t>
        <a:bodyPr/>
        <a:lstStyle/>
        <a:p>
          <a:endParaRPr lang="en-US"/>
        </a:p>
      </dgm:t>
    </dgm:pt>
    <dgm:pt modelId="{1604CF6C-81EE-4240-8E42-526993E27836}" type="sibTrans" cxnId="{BD636824-A52A-4830-8378-7E23782B80B8}">
      <dgm:prSet/>
      <dgm:spPr/>
      <dgm:t>
        <a:bodyPr/>
        <a:lstStyle/>
        <a:p>
          <a:endParaRPr lang="en-US"/>
        </a:p>
      </dgm:t>
    </dgm:pt>
    <dgm:pt modelId="{B460A773-1A5C-4071-BC50-B8BFF3CA7EC2}">
      <dgm:prSet/>
      <dgm:spPr/>
      <dgm:t>
        <a:bodyPr/>
        <a:lstStyle/>
        <a:p>
          <a:r>
            <a:rPr lang="en-US"/>
            <a:t>The two state agencies, UTMB and the TDCJ Hospital, maintain a distinctive partnership.  </a:t>
          </a:r>
        </a:p>
      </dgm:t>
    </dgm:pt>
    <dgm:pt modelId="{BC329F9A-C9B0-4C29-A2D6-9CB9ED13B173}" type="parTrans" cxnId="{0E9D0019-D922-4B23-8762-C9DF130959F8}">
      <dgm:prSet/>
      <dgm:spPr/>
      <dgm:t>
        <a:bodyPr/>
        <a:lstStyle/>
        <a:p>
          <a:endParaRPr lang="en-US"/>
        </a:p>
      </dgm:t>
    </dgm:pt>
    <dgm:pt modelId="{8EF3BB1A-5131-44A8-8F8A-BD7AEA2BFD46}" type="sibTrans" cxnId="{0E9D0019-D922-4B23-8762-C9DF130959F8}">
      <dgm:prSet/>
      <dgm:spPr/>
      <dgm:t>
        <a:bodyPr/>
        <a:lstStyle/>
        <a:p>
          <a:endParaRPr lang="en-US"/>
        </a:p>
      </dgm:t>
    </dgm:pt>
    <dgm:pt modelId="{8748C74E-6991-48FC-A398-071699B7DFFA}">
      <dgm:prSet/>
      <dgm:spPr/>
      <dgm:t>
        <a:bodyPr/>
        <a:lstStyle/>
        <a:p>
          <a:r>
            <a:rPr lang="en-US"/>
            <a:t>The primary goal of Hospital Galveston is to deliver high quality medical care in a safe and secure environment.  This goal is accomplished by the presence of security officers and by the responsible awareness of each staff member.</a:t>
          </a:r>
        </a:p>
      </dgm:t>
    </dgm:pt>
    <dgm:pt modelId="{DA94D204-45BB-4820-9234-ECFE35CE564B}" type="parTrans" cxnId="{DC653781-383F-45D2-B60D-F40936BCAC7D}">
      <dgm:prSet/>
      <dgm:spPr/>
      <dgm:t>
        <a:bodyPr/>
        <a:lstStyle/>
        <a:p>
          <a:endParaRPr lang="en-US"/>
        </a:p>
      </dgm:t>
    </dgm:pt>
    <dgm:pt modelId="{2D51AAD7-7907-4E0C-88AF-62FDE2DB1986}" type="sibTrans" cxnId="{DC653781-383F-45D2-B60D-F40936BCAC7D}">
      <dgm:prSet/>
      <dgm:spPr/>
      <dgm:t>
        <a:bodyPr/>
        <a:lstStyle/>
        <a:p>
          <a:endParaRPr lang="en-US"/>
        </a:p>
      </dgm:t>
    </dgm:pt>
    <dgm:pt modelId="{8E2F418E-16EC-4980-A3B7-FD7379FF530D}">
      <dgm:prSet/>
      <dgm:spPr/>
      <dgm:t>
        <a:bodyPr/>
        <a:lstStyle/>
        <a:p>
          <a:r>
            <a:rPr lang="en-US"/>
            <a:t>UTMB Healthcare workers may be required to care for patients who are prisoners from a variety of institutions, such as Texas Youth Commission (excluding Galveston Campus),  County and City Jails, as well as Federal Prisons. </a:t>
          </a:r>
        </a:p>
      </dgm:t>
    </dgm:pt>
    <dgm:pt modelId="{B6887E3A-305E-4FCE-B9F3-5DBAECB1BF72}" type="parTrans" cxnId="{00886B98-81E1-4507-8BC0-D4E6FBCF3DCC}">
      <dgm:prSet/>
      <dgm:spPr/>
      <dgm:t>
        <a:bodyPr/>
        <a:lstStyle/>
        <a:p>
          <a:endParaRPr lang="en-US"/>
        </a:p>
      </dgm:t>
    </dgm:pt>
    <dgm:pt modelId="{AFB9A5EC-980F-42DA-B9A2-23D0AAE146FC}" type="sibTrans" cxnId="{00886B98-81E1-4507-8BC0-D4E6FBCF3DCC}">
      <dgm:prSet/>
      <dgm:spPr/>
      <dgm:t>
        <a:bodyPr/>
        <a:lstStyle/>
        <a:p>
          <a:endParaRPr lang="en-US"/>
        </a:p>
      </dgm:t>
    </dgm:pt>
    <dgm:pt modelId="{849C2353-6831-4CD0-A43D-5E433991508B}">
      <dgm:prSet/>
      <dgm:spPr/>
      <dgm:t>
        <a:bodyPr/>
        <a:lstStyle/>
        <a:p>
          <a:r>
            <a:rPr lang="en-US"/>
            <a:t>Agency policies may vary, but the information in this course will apply to most interactions you will have with an incarcerated patient.</a:t>
          </a:r>
        </a:p>
      </dgm:t>
    </dgm:pt>
    <dgm:pt modelId="{3981209D-6A0C-4B44-9F6E-D8C4526DD7E9}" type="parTrans" cxnId="{0310191E-8853-4296-8A1A-48FF818518EA}">
      <dgm:prSet/>
      <dgm:spPr/>
      <dgm:t>
        <a:bodyPr/>
        <a:lstStyle/>
        <a:p>
          <a:endParaRPr lang="en-US"/>
        </a:p>
      </dgm:t>
    </dgm:pt>
    <dgm:pt modelId="{D9E6FD10-059E-4E35-ABD5-1F9E681E5869}" type="sibTrans" cxnId="{0310191E-8853-4296-8A1A-48FF818518EA}">
      <dgm:prSet/>
      <dgm:spPr/>
      <dgm:t>
        <a:bodyPr/>
        <a:lstStyle/>
        <a:p>
          <a:endParaRPr lang="en-US"/>
        </a:p>
      </dgm:t>
    </dgm:pt>
    <dgm:pt modelId="{48F0F93F-B703-41E0-B2D2-2CE71E70663E}" type="pres">
      <dgm:prSet presAssocID="{F6AB1C4C-CE6C-499C-9D3E-A6CB664A4A87}" presName="diagram" presStyleCnt="0">
        <dgm:presLayoutVars>
          <dgm:dir/>
          <dgm:resizeHandles val="exact"/>
        </dgm:presLayoutVars>
      </dgm:prSet>
      <dgm:spPr/>
    </dgm:pt>
    <dgm:pt modelId="{221AB58E-487F-4C23-B592-76B4AF989093}" type="pres">
      <dgm:prSet presAssocID="{FEE954CA-648A-4DC3-90A9-DF7AB4E60EBF}" presName="node" presStyleLbl="node1" presStyleIdx="0" presStyleCnt="5">
        <dgm:presLayoutVars>
          <dgm:bulletEnabled val="1"/>
        </dgm:presLayoutVars>
      </dgm:prSet>
      <dgm:spPr/>
    </dgm:pt>
    <dgm:pt modelId="{4F9998F3-D765-48AB-BF7C-F5E588656E5C}" type="pres">
      <dgm:prSet presAssocID="{1604CF6C-81EE-4240-8E42-526993E27836}" presName="sibTrans" presStyleCnt="0"/>
      <dgm:spPr/>
    </dgm:pt>
    <dgm:pt modelId="{0A500326-E448-482E-AC77-3CEC64C40A31}" type="pres">
      <dgm:prSet presAssocID="{B460A773-1A5C-4071-BC50-B8BFF3CA7EC2}" presName="node" presStyleLbl="node1" presStyleIdx="1" presStyleCnt="5">
        <dgm:presLayoutVars>
          <dgm:bulletEnabled val="1"/>
        </dgm:presLayoutVars>
      </dgm:prSet>
      <dgm:spPr/>
    </dgm:pt>
    <dgm:pt modelId="{9F6A32C1-C7B3-44BB-BD69-4503DC9A7E40}" type="pres">
      <dgm:prSet presAssocID="{8EF3BB1A-5131-44A8-8F8A-BD7AEA2BFD46}" presName="sibTrans" presStyleCnt="0"/>
      <dgm:spPr/>
    </dgm:pt>
    <dgm:pt modelId="{392B4CA2-C3A7-4FF4-B5EF-49D7485E6391}" type="pres">
      <dgm:prSet presAssocID="{8748C74E-6991-48FC-A398-071699B7DFFA}" presName="node" presStyleLbl="node1" presStyleIdx="2" presStyleCnt="5">
        <dgm:presLayoutVars>
          <dgm:bulletEnabled val="1"/>
        </dgm:presLayoutVars>
      </dgm:prSet>
      <dgm:spPr/>
    </dgm:pt>
    <dgm:pt modelId="{D5E4AB67-12BF-4C0B-8387-6126CB47814B}" type="pres">
      <dgm:prSet presAssocID="{2D51AAD7-7907-4E0C-88AF-62FDE2DB1986}" presName="sibTrans" presStyleCnt="0"/>
      <dgm:spPr/>
    </dgm:pt>
    <dgm:pt modelId="{8632AC52-ADFB-49E8-BBE9-8F051931F7D6}" type="pres">
      <dgm:prSet presAssocID="{8E2F418E-16EC-4980-A3B7-FD7379FF530D}" presName="node" presStyleLbl="node1" presStyleIdx="3" presStyleCnt="5">
        <dgm:presLayoutVars>
          <dgm:bulletEnabled val="1"/>
        </dgm:presLayoutVars>
      </dgm:prSet>
      <dgm:spPr/>
    </dgm:pt>
    <dgm:pt modelId="{6A68DDC6-C37D-4495-9267-800B7E628C44}" type="pres">
      <dgm:prSet presAssocID="{AFB9A5EC-980F-42DA-B9A2-23D0AAE146FC}" presName="sibTrans" presStyleCnt="0"/>
      <dgm:spPr/>
    </dgm:pt>
    <dgm:pt modelId="{72154331-59AF-4CC7-BED9-32CF24A3BE48}" type="pres">
      <dgm:prSet presAssocID="{849C2353-6831-4CD0-A43D-5E433991508B}" presName="node" presStyleLbl="node1" presStyleIdx="4" presStyleCnt="5">
        <dgm:presLayoutVars>
          <dgm:bulletEnabled val="1"/>
        </dgm:presLayoutVars>
      </dgm:prSet>
      <dgm:spPr/>
    </dgm:pt>
  </dgm:ptLst>
  <dgm:cxnLst>
    <dgm:cxn modelId="{0E9D0019-D922-4B23-8762-C9DF130959F8}" srcId="{F6AB1C4C-CE6C-499C-9D3E-A6CB664A4A87}" destId="{B460A773-1A5C-4071-BC50-B8BFF3CA7EC2}" srcOrd="1" destOrd="0" parTransId="{BC329F9A-C9B0-4C29-A2D6-9CB9ED13B173}" sibTransId="{8EF3BB1A-5131-44A8-8F8A-BD7AEA2BFD46}"/>
    <dgm:cxn modelId="{0310191E-8853-4296-8A1A-48FF818518EA}" srcId="{F6AB1C4C-CE6C-499C-9D3E-A6CB664A4A87}" destId="{849C2353-6831-4CD0-A43D-5E433991508B}" srcOrd="4" destOrd="0" parTransId="{3981209D-6A0C-4B44-9F6E-D8C4526DD7E9}" sibTransId="{D9E6FD10-059E-4E35-ABD5-1F9E681E5869}"/>
    <dgm:cxn modelId="{BD636824-A52A-4830-8378-7E23782B80B8}" srcId="{F6AB1C4C-CE6C-499C-9D3E-A6CB664A4A87}" destId="{FEE954CA-648A-4DC3-90A9-DF7AB4E60EBF}" srcOrd="0" destOrd="0" parTransId="{98C3DE08-03D3-4FF7-AF6C-BE85AF7A3C3E}" sibTransId="{1604CF6C-81EE-4240-8E42-526993E27836}"/>
    <dgm:cxn modelId="{ACCF9D44-6D9A-4BFD-8159-3A2325B250A1}" type="presOf" srcId="{FEE954CA-648A-4DC3-90A9-DF7AB4E60EBF}" destId="{221AB58E-487F-4C23-B592-76B4AF989093}" srcOrd="0" destOrd="0" presId="urn:microsoft.com/office/officeart/2005/8/layout/default"/>
    <dgm:cxn modelId="{8CF9D56A-7D3A-4D18-ACE1-D277EA4288DB}" type="presOf" srcId="{8748C74E-6991-48FC-A398-071699B7DFFA}" destId="{392B4CA2-C3A7-4FF4-B5EF-49D7485E6391}" srcOrd="0" destOrd="0" presId="urn:microsoft.com/office/officeart/2005/8/layout/default"/>
    <dgm:cxn modelId="{9601F259-AF9E-431B-8C76-2DF8DB688EEE}" type="presOf" srcId="{849C2353-6831-4CD0-A43D-5E433991508B}" destId="{72154331-59AF-4CC7-BED9-32CF24A3BE48}" srcOrd="0" destOrd="0" presId="urn:microsoft.com/office/officeart/2005/8/layout/default"/>
    <dgm:cxn modelId="{DC653781-383F-45D2-B60D-F40936BCAC7D}" srcId="{F6AB1C4C-CE6C-499C-9D3E-A6CB664A4A87}" destId="{8748C74E-6991-48FC-A398-071699B7DFFA}" srcOrd="2" destOrd="0" parTransId="{DA94D204-45BB-4820-9234-ECFE35CE564B}" sibTransId="{2D51AAD7-7907-4E0C-88AF-62FDE2DB1986}"/>
    <dgm:cxn modelId="{C63B9C81-94B9-438A-A0D5-1A3FCBB3F58F}" type="presOf" srcId="{8E2F418E-16EC-4980-A3B7-FD7379FF530D}" destId="{8632AC52-ADFB-49E8-BBE9-8F051931F7D6}" srcOrd="0" destOrd="0" presId="urn:microsoft.com/office/officeart/2005/8/layout/default"/>
    <dgm:cxn modelId="{E5CB098F-DAEF-4C3B-B8A9-4C8A170DAFFA}" type="presOf" srcId="{B460A773-1A5C-4071-BC50-B8BFF3CA7EC2}" destId="{0A500326-E448-482E-AC77-3CEC64C40A31}" srcOrd="0" destOrd="0" presId="urn:microsoft.com/office/officeart/2005/8/layout/default"/>
    <dgm:cxn modelId="{00886B98-81E1-4507-8BC0-D4E6FBCF3DCC}" srcId="{F6AB1C4C-CE6C-499C-9D3E-A6CB664A4A87}" destId="{8E2F418E-16EC-4980-A3B7-FD7379FF530D}" srcOrd="3" destOrd="0" parTransId="{B6887E3A-305E-4FCE-B9F3-5DBAECB1BF72}" sibTransId="{AFB9A5EC-980F-42DA-B9A2-23D0AAE146FC}"/>
    <dgm:cxn modelId="{466C93A0-9E91-4683-8FBC-36A7747ABAE3}" type="presOf" srcId="{F6AB1C4C-CE6C-499C-9D3E-A6CB664A4A87}" destId="{48F0F93F-B703-41E0-B2D2-2CE71E70663E}" srcOrd="0" destOrd="0" presId="urn:microsoft.com/office/officeart/2005/8/layout/default"/>
    <dgm:cxn modelId="{106132AF-5A82-4632-9039-B02300CA1724}" type="presParOf" srcId="{48F0F93F-B703-41E0-B2D2-2CE71E70663E}" destId="{221AB58E-487F-4C23-B592-76B4AF989093}" srcOrd="0" destOrd="0" presId="urn:microsoft.com/office/officeart/2005/8/layout/default"/>
    <dgm:cxn modelId="{A32CB62D-3B34-45D3-9B43-BB54B7652287}" type="presParOf" srcId="{48F0F93F-B703-41E0-B2D2-2CE71E70663E}" destId="{4F9998F3-D765-48AB-BF7C-F5E588656E5C}" srcOrd="1" destOrd="0" presId="urn:microsoft.com/office/officeart/2005/8/layout/default"/>
    <dgm:cxn modelId="{F6DC378F-FDEA-45A3-8BD9-7EDB2AEE0C82}" type="presParOf" srcId="{48F0F93F-B703-41E0-B2D2-2CE71E70663E}" destId="{0A500326-E448-482E-AC77-3CEC64C40A31}" srcOrd="2" destOrd="0" presId="urn:microsoft.com/office/officeart/2005/8/layout/default"/>
    <dgm:cxn modelId="{9F4F6C5F-3560-43A0-B2D6-32C877F9316D}" type="presParOf" srcId="{48F0F93F-B703-41E0-B2D2-2CE71E70663E}" destId="{9F6A32C1-C7B3-44BB-BD69-4503DC9A7E40}" srcOrd="3" destOrd="0" presId="urn:microsoft.com/office/officeart/2005/8/layout/default"/>
    <dgm:cxn modelId="{DE28D310-653E-4525-A7BE-DA04299A47C5}" type="presParOf" srcId="{48F0F93F-B703-41E0-B2D2-2CE71E70663E}" destId="{392B4CA2-C3A7-4FF4-B5EF-49D7485E6391}" srcOrd="4" destOrd="0" presId="urn:microsoft.com/office/officeart/2005/8/layout/default"/>
    <dgm:cxn modelId="{90FF097A-349D-4E2B-8A78-316BB341DDA7}" type="presParOf" srcId="{48F0F93F-B703-41E0-B2D2-2CE71E70663E}" destId="{D5E4AB67-12BF-4C0B-8387-6126CB47814B}" srcOrd="5" destOrd="0" presId="urn:microsoft.com/office/officeart/2005/8/layout/default"/>
    <dgm:cxn modelId="{2E0F31A5-4157-4A42-BF47-6CEC2637FA7C}" type="presParOf" srcId="{48F0F93F-B703-41E0-B2D2-2CE71E70663E}" destId="{8632AC52-ADFB-49E8-BBE9-8F051931F7D6}" srcOrd="6" destOrd="0" presId="urn:microsoft.com/office/officeart/2005/8/layout/default"/>
    <dgm:cxn modelId="{5ACA7EB9-7EED-4496-9F74-6DC64B725CD9}" type="presParOf" srcId="{48F0F93F-B703-41E0-B2D2-2CE71E70663E}" destId="{6A68DDC6-C37D-4495-9267-800B7E628C44}" srcOrd="7" destOrd="0" presId="urn:microsoft.com/office/officeart/2005/8/layout/default"/>
    <dgm:cxn modelId="{CFDB4C9D-5B28-4305-9E14-A0C3DCCF1D3F}" type="presParOf" srcId="{48F0F93F-B703-41E0-B2D2-2CE71E70663E}" destId="{72154331-59AF-4CC7-BED9-32CF24A3BE48}" srcOrd="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0CA164-B1A3-49D4-A57A-870EB331FCD1}"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EE2FD2BB-B1A5-4513-A6ED-18F0BF265D4D}">
      <dgm:prSet/>
      <dgm:spPr/>
      <dgm:t>
        <a:bodyPr/>
        <a:lstStyle/>
        <a:p>
          <a:r>
            <a:rPr lang="en-US"/>
            <a:t>Employee Requirements</a:t>
          </a:r>
        </a:p>
      </dgm:t>
    </dgm:pt>
    <dgm:pt modelId="{9CD27CA4-98B6-4A0E-9FD2-493BB58A8D31}" type="parTrans" cxnId="{BCE57C00-6854-476F-B2C0-BCE064C70DC5}">
      <dgm:prSet/>
      <dgm:spPr/>
      <dgm:t>
        <a:bodyPr/>
        <a:lstStyle/>
        <a:p>
          <a:endParaRPr lang="en-US"/>
        </a:p>
      </dgm:t>
    </dgm:pt>
    <dgm:pt modelId="{884E4C50-E7CC-4247-8631-59F997F11392}" type="sibTrans" cxnId="{BCE57C00-6854-476F-B2C0-BCE064C70DC5}">
      <dgm:prSet/>
      <dgm:spPr/>
      <dgm:t>
        <a:bodyPr/>
        <a:lstStyle/>
        <a:p>
          <a:endParaRPr lang="en-US"/>
        </a:p>
      </dgm:t>
    </dgm:pt>
    <dgm:pt modelId="{B0BB6764-7BB7-41ED-AFCF-7CA31499C02B}">
      <dgm:prSet/>
      <dgm:spPr/>
      <dgm:t>
        <a:bodyPr/>
        <a:lstStyle/>
        <a:p>
          <a:r>
            <a:rPr lang="en-US"/>
            <a:t>Weapons and Special Requirements</a:t>
          </a:r>
        </a:p>
      </dgm:t>
    </dgm:pt>
    <dgm:pt modelId="{4EE0C811-FDCF-414B-962B-F697D09C0C5D}" type="parTrans" cxnId="{34CC8544-6C87-4DF0-8F0A-1A6388C5CC58}">
      <dgm:prSet/>
      <dgm:spPr/>
      <dgm:t>
        <a:bodyPr/>
        <a:lstStyle/>
        <a:p>
          <a:endParaRPr lang="en-US"/>
        </a:p>
      </dgm:t>
    </dgm:pt>
    <dgm:pt modelId="{663ED50E-834D-4844-B9DF-EBB1AF5A3509}" type="sibTrans" cxnId="{34CC8544-6C87-4DF0-8F0A-1A6388C5CC58}">
      <dgm:prSet/>
      <dgm:spPr/>
      <dgm:t>
        <a:bodyPr/>
        <a:lstStyle/>
        <a:p>
          <a:endParaRPr lang="en-US"/>
        </a:p>
      </dgm:t>
    </dgm:pt>
    <dgm:pt modelId="{29469535-699F-4F37-93BE-693D09F84ACF}">
      <dgm:prSet/>
      <dgm:spPr/>
      <dgm:t>
        <a:bodyPr/>
        <a:lstStyle/>
        <a:p>
          <a:r>
            <a:rPr lang="en-US"/>
            <a:t>Patient Care</a:t>
          </a:r>
        </a:p>
      </dgm:t>
    </dgm:pt>
    <dgm:pt modelId="{6719F716-036A-4AD8-B02C-84FA88110899}" type="parTrans" cxnId="{67373000-05EC-4BFB-A9ED-C0BFE1CEA7E9}">
      <dgm:prSet/>
      <dgm:spPr/>
      <dgm:t>
        <a:bodyPr/>
        <a:lstStyle/>
        <a:p>
          <a:endParaRPr lang="en-US"/>
        </a:p>
      </dgm:t>
    </dgm:pt>
    <dgm:pt modelId="{10DAB0D9-E399-472E-94C3-993CBC65C96C}" type="sibTrans" cxnId="{67373000-05EC-4BFB-A9ED-C0BFE1CEA7E9}">
      <dgm:prSet/>
      <dgm:spPr/>
      <dgm:t>
        <a:bodyPr/>
        <a:lstStyle/>
        <a:p>
          <a:endParaRPr lang="en-US"/>
        </a:p>
      </dgm:t>
    </dgm:pt>
    <dgm:pt modelId="{03FADF80-BD39-4226-B830-107C8FBC2606}">
      <dgm:prSet/>
      <dgm:spPr/>
      <dgm:t>
        <a:bodyPr/>
        <a:lstStyle/>
        <a:p>
          <a:r>
            <a:rPr lang="en-US"/>
            <a:t>Suicide Code Procedures and Prevention</a:t>
          </a:r>
        </a:p>
      </dgm:t>
    </dgm:pt>
    <dgm:pt modelId="{7A34B315-E97A-4C4E-93B2-4C9722D330B3}" type="parTrans" cxnId="{A4F011D9-56C8-4248-8CEB-98088A69B44C}">
      <dgm:prSet/>
      <dgm:spPr/>
      <dgm:t>
        <a:bodyPr/>
        <a:lstStyle/>
        <a:p>
          <a:endParaRPr lang="en-US"/>
        </a:p>
      </dgm:t>
    </dgm:pt>
    <dgm:pt modelId="{3C5C77D0-5D2D-41BE-AC0D-4B799F227211}" type="sibTrans" cxnId="{A4F011D9-56C8-4248-8CEB-98088A69B44C}">
      <dgm:prSet/>
      <dgm:spPr/>
      <dgm:t>
        <a:bodyPr/>
        <a:lstStyle/>
        <a:p>
          <a:endParaRPr lang="en-US"/>
        </a:p>
      </dgm:t>
    </dgm:pt>
    <dgm:pt modelId="{54C7D2A5-73F4-4D09-A3C2-5A31A2B1A222}" type="pres">
      <dgm:prSet presAssocID="{860CA164-B1A3-49D4-A57A-870EB331FCD1}" presName="vert0" presStyleCnt="0">
        <dgm:presLayoutVars>
          <dgm:dir/>
          <dgm:animOne val="branch"/>
          <dgm:animLvl val="lvl"/>
        </dgm:presLayoutVars>
      </dgm:prSet>
      <dgm:spPr/>
    </dgm:pt>
    <dgm:pt modelId="{9EF4143B-13BD-4FE8-AF7D-9E81B72EC0C8}" type="pres">
      <dgm:prSet presAssocID="{EE2FD2BB-B1A5-4513-A6ED-18F0BF265D4D}" presName="thickLine" presStyleLbl="alignNode1" presStyleIdx="0" presStyleCnt="4"/>
      <dgm:spPr/>
    </dgm:pt>
    <dgm:pt modelId="{5F69DEB2-F212-4631-8063-981C3D15F780}" type="pres">
      <dgm:prSet presAssocID="{EE2FD2BB-B1A5-4513-A6ED-18F0BF265D4D}" presName="horz1" presStyleCnt="0"/>
      <dgm:spPr/>
    </dgm:pt>
    <dgm:pt modelId="{5F480837-5294-4D40-BEDF-F5476768EDA9}" type="pres">
      <dgm:prSet presAssocID="{EE2FD2BB-B1A5-4513-A6ED-18F0BF265D4D}" presName="tx1" presStyleLbl="revTx" presStyleIdx="0" presStyleCnt="4"/>
      <dgm:spPr/>
    </dgm:pt>
    <dgm:pt modelId="{EB162EF6-682D-4690-8DB2-DBFD32D65925}" type="pres">
      <dgm:prSet presAssocID="{EE2FD2BB-B1A5-4513-A6ED-18F0BF265D4D}" presName="vert1" presStyleCnt="0"/>
      <dgm:spPr/>
    </dgm:pt>
    <dgm:pt modelId="{84C60325-72AF-4FF1-8A17-F0EC015100ED}" type="pres">
      <dgm:prSet presAssocID="{B0BB6764-7BB7-41ED-AFCF-7CA31499C02B}" presName="thickLine" presStyleLbl="alignNode1" presStyleIdx="1" presStyleCnt="4"/>
      <dgm:spPr/>
    </dgm:pt>
    <dgm:pt modelId="{145DF9BE-9450-4695-895D-997CEB2557BD}" type="pres">
      <dgm:prSet presAssocID="{B0BB6764-7BB7-41ED-AFCF-7CA31499C02B}" presName="horz1" presStyleCnt="0"/>
      <dgm:spPr/>
    </dgm:pt>
    <dgm:pt modelId="{A29D7954-1457-4987-88EB-F086ED977B4C}" type="pres">
      <dgm:prSet presAssocID="{B0BB6764-7BB7-41ED-AFCF-7CA31499C02B}" presName="tx1" presStyleLbl="revTx" presStyleIdx="1" presStyleCnt="4"/>
      <dgm:spPr/>
    </dgm:pt>
    <dgm:pt modelId="{07EEEFFE-FE72-455F-B931-B2F979BD3DD3}" type="pres">
      <dgm:prSet presAssocID="{B0BB6764-7BB7-41ED-AFCF-7CA31499C02B}" presName="vert1" presStyleCnt="0"/>
      <dgm:spPr/>
    </dgm:pt>
    <dgm:pt modelId="{2ED61813-C480-4570-AB6A-3E58EAFFBB62}" type="pres">
      <dgm:prSet presAssocID="{29469535-699F-4F37-93BE-693D09F84ACF}" presName="thickLine" presStyleLbl="alignNode1" presStyleIdx="2" presStyleCnt="4"/>
      <dgm:spPr/>
    </dgm:pt>
    <dgm:pt modelId="{A6DED9E3-FEA5-4011-BAD4-53D57DCA1368}" type="pres">
      <dgm:prSet presAssocID="{29469535-699F-4F37-93BE-693D09F84ACF}" presName="horz1" presStyleCnt="0"/>
      <dgm:spPr/>
    </dgm:pt>
    <dgm:pt modelId="{3EA6FE08-C3DD-4186-92C3-630167A8A5B3}" type="pres">
      <dgm:prSet presAssocID="{29469535-699F-4F37-93BE-693D09F84ACF}" presName="tx1" presStyleLbl="revTx" presStyleIdx="2" presStyleCnt="4"/>
      <dgm:spPr/>
    </dgm:pt>
    <dgm:pt modelId="{DCE3AF4E-4F6E-434F-B6F9-B3431C7346B3}" type="pres">
      <dgm:prSet presAssocID="{29469535-699F-4F37-93BE-693D09F84ACF}" presName="vert1" presStyleCnt="0"/>
      <dgm:spPr/>
    </dgm:pt>
    <dgm:pt modelId="{298818D4-F16F-40A1-BEE7-530DCD906042}" type="pres">
      <dgm:prSet presAssocID="{03FADF80-BD39-4226-B830-107C8FBC2606}" presName="thickLine" presStyleLbl="alignNode1" presStyleIdx="3" presStyleCnt="4"/>
      <dgm:spPr/>
    </dgm:pt>
    <dgm:pt modelId="{060BD544-2ACC-41C3-861C-6B31F0177F03}" type="pres">
      <dgm:prSet presAssocID="{03FADF80-BD39-4226-B830-107C8FBC2606}" presName="horz1" presStyleCnt="0"/>
      <dgm:spPr/>
    </dgm:pt>
    <dgm:pt modelId="{81489BBA-FBEA-454C-B542-D126921CE247}" type="pres">
      <dgm:prSet presAssocID="{03FADF80-BD39-4226-B830-107C8FBC2606}" presName="tx1" presStyleLbl="revTx" presStyleIdx="3" presStyleCnt="4"/>
      <dgm:spPr/>
    </dgm:pt>
    <dgm:pt modelId="{3E3BF0FB-DE40-4170-B735-3204F2CC8C50}" type="pres">
      <dgm:prSet presAssocID="{03FADF80-BD39-4226-B830-107C8FBC2606}" presName="vert1" presStyleCnt="0"/>
      <dgm:spPr/>
    </dgm:pt>
  </dgm:ptLst>
  <dgm:cxnLst>
    <dgm:cxn modelId="{67373000-05EC-4BFB-A9ED-C0BFE1CEA7E9}" srcId="{860CA164-B1A3-49D4-A57A-870EB331FCD1}" destId="{29469535-699F-4F37-93BE-693D09F84ACF}" srcOrd="2" destOrd="0" parTransId="{6719F716-036A-4AD8-B02C-84FA88110899}" sibTransId="{10DAB0D9-E399-472E-94C3-993CBC65C96C}"/>
    <dgm:cxn modelId="{BCE57C00-6854-476F-B2C0-BCE064C70DC5}" srcId="{860CA164-B1A3-49D4-A57A-870EB331FCD1}" destId="{EE2FD2BB-B1A5-4513-A6ED-18F0BF265D4D}" srcOrd="0" destOrd="0" parTransId="{9CD27CA4-98B6-4A0E-9FD2-493BB58A8D31}" sibTransId="{884E4C50-E7CC-4247-8631-59F997F11392}"/>
    <dgm:cxn modelId="{A4A3CE17-C91B-4C1E-8509-503F139EB8E2}" type="presOf" srcId="{860CA164-B1A3-49D4-A57A-870EB331FCD1}" destId="{54C7D2A5-73F4-4D09-A3C2-5A31A2B1A222}" srcOrd="0" destOrd="0" presId="urn:microsoft.com/office/officeart/2008/layout/LinedList"/>
    <dgm:cxn modelId="{6CE53730-B4B6-4226-9521-8D9886519F02}" type="presOf" srcId="{B0BB6764-7BB7-41ED-AFCF-7CA31499C02B}" destId="{A29D7954-1457-4987-88EB-F086ED977B4C}" srcOrd="0" destOrd="0" presId="urn:microsoft.com/office/officeart/2008/layout/LinedList"/>
    <dgm:cxn modelId="{992A9D3D-9672-4084-AE40-F48B20877FB2}" type="presOf" srcId="{03FADF80-BD39-4226-B830-107C8FBC2606}" destId="{81489BBA-FBEA-454C-B542-D126921CE247}" srcOrd="0" destOrd="0" presId="urn:microsoft.com/office/officeart/2008/layout/LinedList"/>
    <dgm:cxn modelId="{34CC8544-6C87-4DF0-8F0A-1A6388C5CC58}" srcId="{860CA164-B1A3-49D4-A57A-870EB331FCD1}" destId="{B0BB6764-7BB7-41ED-AFCF-7CA31499C02B}" srcOrd="1" destOrd="0" parTransId="{4EE0C811-FDCF-414B-962B-F697D09C0C5D}" sibTransId="{663ED50E-834D-4844-B9DF-EBB1AF5A3509}"/>
    <dgm:cxn modelId="{6F55F2A5-316F-4E53-9B43-D2DE4096F918}" type="presOf" srcId="{29469535-699F-4F37-93BE-693D09F84ACF}" destId="{3EA6FE08-C3DD-4186-92C3-630167A8A5B3}" srcOrd="0" destOrd="0" presId="urn:microsoft.com/office/officeart/2008/layout/LinedList"/>
    <dgm:cxn modelId="{70691EA6-3B2B-42BC-A3C6-710A2AC03A30}" type="presOf" srcId="{EE2FD2BB-B1A5-4513-A6ED-18F0BF265D4D}" destId="{5F480837-5294-4D40-BEDF-F5476768EDA9}" srcOrd="0" destOrd="0" presId="urn:microsoft.com/office/officeart/2008/layout/LinedList"/>
    <dgm:cxn modelId="{A4F011D9-56C8-4248-8CEB-98088A69B44C}" srcId="{860CA164-B1A3-49D4-A57A-870EB331FCD1}" destId="{03FADF80-BD39-4226-B830-107C8FBC2606}" srcOrd="3" destOrd="0" parTransId="{7A34B315-E97A-4C4E-93B2-4C9722D330B3}" sibTransId="{3C5C77D0-5D2D-41BE-AC0D-4B799F227211}"/>
    <dgm:cxn modelId="{14E3CC76-3879-4817-9599-E34886103D87}" type="presParOf" srcId="{54C7D2A5-73F4-4D09-A3C2-5A31A2B1A222}" destId="{9EF4143B-13BD-4FE8-AF7D-9E81B72EC0C8}" srcOrd="0" destOrd="0" presId="urn:microsoft.com/office/officeart/2008/layout/LinedList"/>
    <dgm:cxn modelId="{CA355B83-7C2F-4BCA-AE92-5743DBAC2E92}" type="presParOf" srcId="{54C7D2A5-73F4-4D09-A3C2-5A31A2B1A222}" destId="{5F69DEB2-F212-4631-8063-981C3D15F780}" srcOrd="1" destOrd="0" presId="urn:microsoft.com/office/officeart/2008/layout/LinedList"/>
    <dgm:cxn modelId="{9792B781-1D23-4800-AFF8-30FD30AEBFE3}" type="presParOf" srcId="{5F69DEB2-F212-4631-8063-981C3D15F780}" destId="{5F480837-5294-4D40-BEDF-F5476768EDA9}" srcOrd="0" destOrd="0" presId="urn:microsoft.com/office/officeart/2008/layout/LinedList"/>
    <dgm:cxn modelId="{60132096-42EF-4C34-A715-0518D76C7573}" type="presParOf" srcId="{5F69DEB2-F212-4631-8063-981C3D15F780}" destId="{EB162EF6-682D-4690-8DB2-DBFD32D65925}" srcOrd="1" destOrd="0" presId="urn:microsoft.com/office/officeart/2008/layout/LinedList"/>
    <dgm:cxn modelId="{9328B121-1157-439B-802F-68AA72B362F6}" type="presParOf" srcId="{54C7D2A5-73F4-4D09-A3C2-5A31A2B1A222}" destId="{84C60325-72AF-4FF1-8A17-F0EC015100ED}" srcOrd="2" destOrd="0" presId="urn:microsoft.com/office/officeart/2008/layout/LinedList"/>
    <dgm:cxn modelId="{CC0119F4-682C-42E0-958D-5B1784AF6EE8}" type="presParOf" srcId="{54C7D2A5-73F4-4D09-A3C2-5A31A2B1A222}" destId="{145DF9BE-9450-4695-895D-997CEB2557BD}" srcOrd="3" destOrd="0" presId="urn:microsoft.com/office/officeart/2008/layout/LinedList"/>
    <dgm:cxn modelId="{89ACEA7E-E64F-4F79-9559-3D5561D6832E}" type="presParOf" srcId="{145DF9BE-9450-4695-895D-997CEB2557BD}" destId="{A29D7954-1457-4987-88EB-F086ED977B4C}" srcOrd="0" destOrd="0" presId="urn:microsoft.com/office/officeart/2008/layout/LinedList"/>
    <dgm:cxn modelId="{B5E80B0E-61C1-46E3-8A96-80616690C984}" type="presParOf" srcId="{145DF9BE-9450-4695-895D-997CEB2557BD}" destId="{07EEEFFE-FE72-455F-B931-B2F979BD3DD3}" srcOrd="1" destOrd="0" presId="urn:microsoft.com/office/officeart/2008/layout/LinedList"/>
    <dgm:cxn modelId="{7E6914AE-1065-40F2-A418-867AB2B7FACB}" type="presParOf" srcId="{54C7D2A5-73F4-4D09-A3C2-5A31A2B1A222}" destId="{2ED61813-C480-4570-AB6A-3E58EAFFBB62}" srcOrd="4" destOrd="0" presId="urn:microsoft.com/office/officeart/2008/layout/LinedList"/>
    <dgm:cxn modelId="{2F168751-E9DE-4B3D-ABD4-817792D43D03}" type="presParOf" srcId="{54C7D2A5-73F4-4D09-A3C2-5A31A2B1A222}" destId="{A6DED9E3-FEA5-4011-BAD4-53D57DCA1368}" srcOrd="5" destOrd="0" presId="urn:microsoft.com/office/officeart/2008/layout/LinedList"/>
    <dgm:cxn modelId="{5A84FEEA-4E52-4CF2-B7B7-695F8AF892A7}" type="presParOf" srcId="{A6DED9E3-FEA5-4011-BAD4-53D57DCA1368}" destId="{3EA6FE08-C3DD-4186-92C3-630167A8A5B3}" srcOrd="0" destOrd="0" presId="urn:microsoft.com/office/officeart/2008/layout/LinedList"/>
    <dgm:cxn modelId="{BC5AC745-6CA7-4997-8FA6-3F7A91246428}" type="presParOf" srcId="{A6DED9E3-FEA5-4011-BAD4-53D57DCA1368}" destId="{DCE3AF4E-4F6E-434F-B6F9-B3431C7346B3}" srcOrd="1" destOrd="0" presId="urn:microsoft.com/office/officeart/2008/layout/LinedList"/>
    <dgm:cxn modelId="{64C67C2F-F043-49BE-8963-C22B5030AD72}" type="presParOf" srcId="{54C7D2A5-73F4-4D09-A3C2-5A31A2B1A222}" destId="{298818D4-F16F-40A1-BEE7-530DCD906042}" srcOrd="6" destOrd="0" presId="urn:microsoft.com/office/officeart/2008/layout/LinedList"/>
    <dgm:cxn modelId="{CAA6B128-2521-405B-9EE5-FF13267E2BE5}" type="presParOf" srcId="{54C7D2A5-73F4-4D09-A3C2-5A31A2B1A222}" destId="{060BD544-2ACC-41C3-861C-6B31F0177F03}" srcOrd="7" destOrd="0" presId="urn:microsoft.com/office/officeart/2008/layout/LinedList"/>
    <dgm:cxn modelId="{C9806A45-9E09-4220-8D95-C131BC9E879C}" type="presParOf" srcId="{060BD544-2ACC-41C3-861C-6B31F0177F03}" destId="{81489BBA-FBEA-454C-B542-D126921CE247}" srcOrd="0" destOrd="0" presId="urn:microsoft.com/office/officeart/2008/layout/LinedList"/>
    <dgm:cxn modelId="{7DDB2514-4EC3-43B8-A83E-F5E69A681699}" type="presParOf" srcId="{060BD544-2ACC-41C3-861C-6B31F0177F03}" destId="{3E3BF0FB-DE40-4170-B735-3204F2CC8C50}"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D64BA4-233F-4C87-947B-30AF3DD23DA5}"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BA34D665-F56B-40DE-87C6-D59A2F46CDDE}">
      <dgm:prSet/>
      <dgm:spPr/>
      <dgm:t>
        <a:bodyPr/>
        <a:lstStyle/>
        <a:p>
          <a:r>
            <a:rPr lang="en-US"/>
            <a:t>After security clearance, obtain a barcode for scanning in and out from nursing administration on the second floor </a:t>
          </a:r>
        </a:p>
      </dgm:t>
    </dgm:pt>
    <dgm:pt modelId="{9472156C-DA19-40AB-99D3-5A7BE964021C}" type="parTrans" cxnId="{35770738-F118-4147-B0FB-88E2B180E029}">
      <dgm:prSet/>
      <dgm:spPr/>
      <dgm:t>
        <a:bodyPr/>
        <a:lstStyle/>
        <a:p>
          <a:endParaRPr lang="en-US"/>
        </a:p>
      </dgm:t>
    </dgm:pt>
    <dgm:pt modelId="{E88E9672-D465-4F39-AA2B-DBBCB50A5A8C}" type="sibTrans" cxnId="{35770738-F118-4147-B0FB-88E2B180E029}">
      <dgm:prSet/>
      <dgm:spPr/>
      <dgm:t>
        <a:bodyPr/>
        <a:lstStyle/>
        <a:p>
          <a:endParaRPr lang="en-US"/>
        </a:p>
      </dgm:t>
    </dgm:pt>
    <dgm:pt modelId="{F5A46C7E-DA08-4193-9F44-7590915DE5C2}">
      <dgm:prSet/>
      <dgm:spPr/>
      <dgm:t>
        <a:bodyPr/>
        <a:lstStyle/>
        <a:p>
          <a:r>
            <a:rPr lang="en-US" dirty="0"/>
            <a:t>If you do not have clearance, contact 2</a:t>
          </a:r>
          <a:r>
            <a:rPr lang="en-US" baseline="30000" dirty="0"/>
            <a:t>nd</a:t>
          </a:r>
          <a:r>
            <a:rPr lang="en-US" dirty="0"/>
            <a:t> floor of TDCJ hospital administration to file proper paperwork.</a:t>
          </a:r>
        </a:p>
      </dgm:t>
    </dgm:pt>
    <dgm:pt modelId="{48A00376-32DE-4E59-9146-57526CDF0621}" type="parTrans" cxnId="{EC7AD10F-BA76-4AE6-9E81-986260453C99}">
      <dgm:prSet/>
      <dgm:spPr/>
      <dgm:t>
        <a:bodyPr/>
        <a:lstStyle/>
        <a:p>
          <a:endParaRPr lang="en-US"/>
        </a:p>
      </dgm:t>
    </dgm:pt>
    <dgm:pt modelId="{B63366B9-9A0C-40CA-8B9F-CC7CE421A7AB}" type="sibTrans" cxnId="{EC7AD10F-BA76-4AE6-9E81-986260453C99}">
      <dgm:prSet/>
      <dgm:spPr/>
      <dgm:t>
        <a:bodyPr/>
        <a:lstStyle/>
        <a:p>
          <a:endParaRPr lang="en-US"/>
        </a:p>
      </dgm:t>
    </dgm:pt>
    <dgm:pt modelId="{2A6F239D-6BFC-4573-B280-4B732557DC54}" type="pres">
      <dgm:prSet presAssocID="{E5D64BA4-233F-4C87-947B-30AF3DD23DA5}" presName="hierChild1" presStyleCnt="0">
        <dgm:presLayoutVars>
          <dgm:chPref val="1"/>
          <dgm:dir/>
          <dgm:animOne val="branch"/>
          <dgm:animLvl val="lvl"/>
          <dgm:resizeHandles/>
        </dgm:presLayoutVars>
      </dgm:prSet>
      <dgm:spPr/>
    </dgm:pt>
    <dgm:pt modelId="{C3216F88-FA32-4E9C-9045-2DAB9563FEEB}" type="pres">
      <dgm:prSet presAssocID="{BA34D665-F56B-40DE-87C6-D59A2F46CDDE}" presName="hierRoot1" presStyleCnt="0"/>
      <dgm:spPr/>
    </dgm:pt>
    <dgm:pt modelId="{FA8B3FBC-19C9-403F-9D18-7151CA89C15B}" type="pres">
      <dgm:prSet presAssocID="{BA34D665-F56B-40DE-87C6-D59A2F46CDDE}" presName="composite" presStyleCnt="0"/>
      <dgm:spPr/>
    </dgm:pt>
    <dgm:pt modelId="{48D9B120-F80A-48D5-A86A-F7C45DEEDE0E}" type="pres">
      <dgm:prSet presAssocID="{BA34D665-F56B-40DE-87C6-D59A2F46CDDE}" presName="background" presStyleLbl="node0" presStyleIdx="0" presStyleCnt="2"/>
      <dgm:spPr/>
    </dgm:pt>
    <dgm:pt modelId="{84DF589F-3D69-4ACD-B8CE-AEA46596A0C3}" type="pres">
      <dgm:prSet presAssocID="{BA34D665-F56B-40DE-87C6-D59A2F46CDDE}" presName="text" presStyleLbl="fgAcc0" presStyleIdx="0" presStyleCnt="2">
        <dgm:presLayoutVars>
          <dgm:chPref val="3"/>
        </dgm:presLayoutVars>
      </dgm:prSet>
      <dgm:spPr/>
    </dgm:pt>
    <dgm:pt modelId="{FBE7997D-6B6F-4C74-A454-6B82EF7268FA}" type="pres">
      <dgm:prSet presAssocID="{BA34D665-F56B-40DE-87C6-D59A2F46CDDE}" presName="hierChild2" presStyleCnt="0"/>
      <dgm:spPr/>
    </dgm:pt>
    <dgm:pt modelId="{3D0E8C20-CD12-45D9-B7A5-E96C750EE9FA}" type="pres">
      <dgm:prSet presAssocID="{F5A46C7E-DA08-4193-9F44-7590915DE5C2}" presName="hierRoot1" presStyleCnt="0"/>
      <dgm:spPr/>
    </dgm:pt>
    <dgm:pt modelId="{7F83D796-6BCC-4586-94B2-09C9A4B0B18E}" type="pres">
      <dgm:prSet presAssocID="{F5A46C7E-DA08-4193-9F44-7590915DE5C2}" presName="composite" presStyleCnt="0"/>
      <dgm:spPr/>
    </dgm:pt>
    <dgm:pt modelId="{455C6938-868C-4F0C-8980-8955AF6A4DD2}" type="pres">
      <dgm:prSet presAssocID="{F5A46C7E-DA08-4193-9F44-7590915DE5C2}" presName="background" presStyleLbl="node0" presStyleIdx="1" presStyleCnt="2"/>
      <dgm:spPr/>
    </dgm:pt>
    <dgm:pt modelId="{31CB6440-07CA-4C7F-8AF9-1090F0F07A97}" type="pres">
      <dgm:prSet presAssocID="{F5A46C7E-DA08-4193-9F44-7590915DE5C2}" presName="text" presStyleLbl="fgAcc0" presStyleIdx="1" presStyleCnt="2">
        <dgm:presLayoutVars>
          <dgm:chPref val="3"/>
        </dgm:presLayoutVars>
      </dgm:prSet>
      <dgm:spPr/>
    </dgm:pt>
    <dgm:pt modelId="{0520F7B7-4A95-47C6-8F11-C629FDD3F232}" type="pres">
      <dgm:prSet presAssocID="{F5A46C7E-DA08-4193-9F44-7590915DE5C2}" presName="hierChild2" presStyleCnt="0"/>
      <dgm:spPr/>
    </dgm:pt>
  </dgm:ptLst>
  <dgm:cxnLst>
    <dgm:cxn modelId="{EC7AD10F-BA76-4AE6-9E81-986260453C99}" srcId="{E5D64BA4-233F-4C87-947B-30AF3DD23DA5}" destId="{F5A46C7E-DA08-4193-9F44-7590915DE5C2}" srcOrd="1" destOrd="0" parTransId="{48A00376-32DE-4E59-9146-57526CDF0621}" sibTransId="{B63366B9-9A0C-40CA-8B9F-CC7CE421A7AB}"/>
    <dgm:cxn modelId="{93EF0C1B-5A58-49E7-8785-45DE156E00C7}" type="presOf" srcId="{BA34D665-F56B-40DE-87C6-D59A2F46CDDE}" destId="{84DF589F-3D69-4ACD-B8CE-AEA46596A0C3}" srcOrd="0" destOrd="0" presId="urn:microsoft.com/office/officeart/2005/8/layout/hierarchy1"/>
    <dgm:cxn modelId="{35770738-F118-4147-B0FB-88E2B180E029}" srcId="{E5D64BA4-233F-4C87-947B-30AF3DD23DA5}" destId="{BA34D665-F56B-40DE-87C6-D59A2F46CDDE}" srcOrd="0" destOrd="0" parTransId="{9472156C-DA19-40AB-99D3-5A7BE964021C}" sibTransId="{E88E9672-D465-4F39-AA2B-DBBCB50A5A8C}"/>
    <dgm:cxn modelId="{D3FBDF79-BE43-4A52-8356-AA7AC1204221}" type="presOf" srcId="{E5D64BA4-233F-4C87-947B-30AF3DD23DA5}" destId="{2A6F239D-6BFC-4573-B280-4B732557DC54}" srcOrd="0" destOrd="0" presId="urn:microsoft.com/office/officeart/2005/8/layout/hierarchy1"/>
    <dgm:cxn modelId="{A436E5CB-9EB5-49CF-8F7B-CE06B8CC9DF4}" type="presOf" srcId="{F5A46C7E-DA08-4193-9F44-7590915DE5C2}" destId="{31CB6440-07CA-4C7F-8AF9-1090F0F07A97}" srcOrd="0" destOrd="0" presId="urn:microsoft.com/office/officeart/2005/8/layout/hierarchy1"/>
    <dgm:cxn modelId="{14B8C4AE-EB24-475C-B123-E0B80D53BCCC}" type="presParOf" srcId="{2A6F239D-6BFC-4573-B280-4B732557DC54}" destId="{C3216F88-FA32-4E9C-9045-2DAB9563FEEB}" srcOrd="0" destOrd="0" presId="urn:microsoft.com/office/officeart/2005/8/layout/hierarchy1"/>
    <dgm:cxn modelId="{A9F93E63-05C5-4AC4-BC8F-86C587C86CE2}" type="presParOf" srcId="{C3216F88-FA32-4E9C-9045-2DAB9563FEEB}" destId="{FA8B3FBC-19C9-403F-9D18-7151CA89C15B}" srcOrd="0" destOrd="0" presId="urn:microsoft.com/office/officeart/2005/8/layout/hierarchy1"/>
    <dgm:cxn modelId="{C7D3F07C-EA5D-4C1E-88D3-BB28F29F3867}" type="presParOf" srcId="{FA8B3FBC-19C9-403F-9D18-7151CA89C15B}" destId="{48D9B120-F80A-48D5-A86A-F7C45DEEDE0E}" srcOrd="0" destOrd="0" presId="urn:microsoft.com/office/officeart/2005/8/layout/hierarchy1"/>
    <dgm:cxn modelId="{7F597D57-FBA9-422C-BB81-B0F74CC0A31B}" type="presParOf" srcId="{FA8B3FBC-19C9-403F-9D18-7151CA89C15B}" destId="{84DF589F-3D69-4ACD-B8CE-AEA46596A0C3}" srcOrd="1" destOrd="0" presId="urn:microsoft.com/office/officeart/2005/8/layout/hierarchy1"/>
    <dgm:cxn modelId="{7B650542-2566-42DD-8F5B-D9062C0B7071}" type="presParOf" srcId="{C3216F88-FA32-4E9C-9045-2DAB9563FEEB}" destId="{FBE7997D-6B6F-4C74-A454-6B82EF7268FA}" srcOrd="1" destOrd="0" presId="urn:microsoft.com/office/officeart/2005/8/layout/hierarchy1"/>
    <dgm:cxn modelId="{761033F9-6D5A-4F77-9736-C954989099CF}" type="presParOf" srcId="{2A6F239D-6BFC-4573-B280-4B732557DC54}" destId="{3D0E8C20-CD12-45D9-B7A5-E96C750EE9FA}" srcOrd="1" destOrd="0" presId="urn:microsoft.com/office/officeart/2005/8/layout/hierarchy1"/>
    <dgm:cxn modelId="{CB39003A-D01B-453E-8D3D-C6DB9F3EFEC8}" type="presParOf" srcId="{3D0E8C20-CD12-45D9-B7A5-E96C750EE9FA}" destId="{7F83D796-6BCC-4586-94B2-09C9A4B0B18E}" srcOrd="0" destOrd="0" presId="urn:microsoft.com/office/officeart/2005/8/layout/hierarchy1"/>
    <dgm:cxn modelId="{8E341689-4F62-474A-9A20-FCD12991DBE2}" type="presParOf" srcId="{7F83D796-6BCC-4586-94B2-09C9A4B0B18E}" destId="{455C6938-868C-4F0C-8980-8955AF6A4DD2}" srcOrd="0" destOrd="0" presId="urn:microsoft.com/office/officeart/2005/8/layout/hierarchy1"/>
    <dgm:cxn modelId="{D9895440-ECD2-44BC-BB9E-C374C13C9495}" type="presParOf" srcId="{7F83D796-6BCC-4586-94B2-09C9A4B0B18E}" destId="{31CB6440-07CA-4C7F-8AF9-1090F0F07A97}" srcOrd="1" destOrd="0" presId="urn:microsoft.com/office/officeart/2005/8/layout/hierarchy1"/>
    <dgm:cxn modelId="{9D67F406-0A21-4217-8F32-18861B5D07A1}" type="presParOf" srcId="{3D0E8C20-CD12-45D9-B7A5-E96C750EE9FA}" destId="{0520F7B7-4A95-47C6-8F11-C629FDD3F232}"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5B76ED-C686-4E97-9A28-74231B4FDDD1}" type="doc">
      <dgm:prSet loTypeId="urn:microsoft.com/office/officeart/2009/3/layout/CircleRelationship" loCatId="relationship" qsTypeId="urn:microsoft.com/office/officeart/2005/8/quickstyle/simple4" qsCatId="simple" csTypeId="urn:microsoft.com/office/officeart/2005/8/colors/accent1_2" csCatId="accent1" phldr="1"/>
      <dgm:spPr/>
      <dgm:t>
        <a:bodyPr/>
        <a:lstStyle/>
        <a:p>
          <a:endParaRPr lang="en-US"/>
        </a:p>
      </dgm:t>
    </dgm:pt>
    <dgm:pt modelId="{B388C4F7-DD86-40E4-BA83-6838C8E845B2}">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sz="1800" b="1" dirty="0"/>
        </a:p>
        <a:p>
          <a:endParaRPr lang="en-US" sz="1800" b="1" dirty="0"/>
        </a:p>
      </dgm:t>
    </dgm:pt>
    <dgm:pt modelId="{4F4EFEB2-AE6B-4B4E-A388-E726479684C1}" type="parTrans" cxnId="{FDEC3F6B-F860-4E8B-8B14-455DBFCFBFB4}">
      <dgm:prSet/>
      <dgm:spPr/>
      <dgm:t>
        <a:bodyPr/>
        <a:lstStyle/>
        <a:p>
          <a:endParaRPr lang="en-US"/>
        </a:p>
      </dgm:t>
    </dgm:pt>
    <dgm:pt modelId="{BEE196C3-EEB3-4935-976F-A713EF603EEA}" type="sibTrans" cxnId="{FDEC3F6B-F860-4E8B-8B14-455DBFCFBFB4}">
      <dgm:prSet/>
      <dgm:spPr/>
      <dgm:t>
        <a:bodyPr/>
        <a:lstStyle/>
        <a:p>
          <a:endParaRPr lang="en-US"/>
        </a:p>
      </dgm:t>
    </dgm:pt>
    <dgm:pt modelId="{27C8F191-CB8B-4A89-9EDF-D94B6E4ADC92}">
      <dgm:prSet phldrT="[Text]" custT="1"/>
      <dgm:spPr/>
      <dgm:t>
        <a:bodyPr/>
        <a:lstStyle/>
        <a:p>
          <a:r>
            <a:rPr lang="en-US" sz="1200" b="1" dirty="0">
              <a:solidFill>
                <a:schemeClr val="tx1"/>
              </a:solidFill>
            </a:rPr>
            <a:t>Weapons:</a:t>
          </a:r>
        </a:p>
        <a:p>
          <a:r>
            <a:rPr lang="en-US" sz="1200" b="1" dirty="0">
              <a:solidFill>
                <a:schemeClr val="tx1"/>
              </a:solidFill>
            </a:rPr>
            <a:t>Guns, knives, mace, knuckles</a:t>
          </a:r>
        </a:p>
      </dgm:t>
    </dgm:pt>
    <dgm:pt modelId="{8EFDF7C7-310E-4ED5-B739-2186FB69ED8A}" type="parTrans" cxnId="{4E26289A-3825-4A9C-991F-8AB8A7EFD597}">
      <dgm:prSet/>
      <dgm:spPr/>
      <dgm:t>
        <a:bodyPr/>
        <a:lstStyle/>
        <a:p>
          <a:endParaRPr lang="en-US"/>
        </a:p>
      </dgm:t>
    </dgm:pt>
    <dgm:pt modelId="{755F5D09-ECCD-4FC5-B350-FED951F57983}" type="sibTrans" cxnId="{4E26289A-3825-4A9C-991F-8AB8A7EFD597}">
      <dgm:prSet/>
      <dgm:spPr/>
      <dgm:t>
        <a:bodyPr/>
        <a:lstStyle/>
        <a:p>
          <a:endParaRPr lang="en-US"/>
        </a:p>
      </dgm:t>
    </dgm:pt>
    <dgm:pt modelId="{AEFF5EA2-6931-4098-96C8-31AE53CB425B}">
      <dgm:prSet phldrT="[Text]" custT="1"/>
      <dgm:spPr/>
      <dgm:t>
        <a:bodyPr/>
        <a:lstStyle/>
        <a:p>
          <a:pPr marL="0" lvl="0" defTabSz="800100">
            <a:lnSpc>
              <a:spcPct val="90000"/>
            </a:lnSpc>
            <a:spcBef>
              <a:spcPct val="0"/>
            </a:spcBef>
            <a:spcAft>
              <a:spcPct val="35000"/>
            </a:spcAft>
            <a:buNone/>
          </a:pPr>
          <a:endParaRPr lang="en-US" sz="1800" b="1" dirty="0"/>
        </a:p>
        <a:p>
          <a:pPr marL="0" lvl="0" defTabSz="800100">
            <a:lnSpc>
              <a:spcPct val="90000"/>
            </a:lnSpc>
            <a:spcBef>
              <a:spcPct val="0"/>
            </a:spcBef>
            <a:spcAft>
              <a:spcPct val="35000"/>
            </a:spcAft>
            <a:buNone/>
          </a:pPr>
          <a:r>
            <a:rPr lang="en-US" sz="1400" b="1" dirty="0">
              <a:solidFill>
                <a:schemeClr val="tx1"/>
              </a:solidFill>
            </a:rPr>
            <a:t>Cell phones</a:t>
          </a:r>
        </a:p>
        <a:p>
          <a:pPr marL="0" lvl="0" defTabSz="800100">
            <a:lnSpc>
              <a:spcPct val="90000"/>
            </a:lnSpc>
            <a:spcBef>
              <a:spcPct val="0"/>
            </a:spcBef>
            <a:spcAft>
              <a:spcPct val="35000"/>
            </a:spcAft>
            <a:buNone/>
          </a:pPr>
          <a:r>
            <a:rPr lang="en-US" sz="1400" b="1" dirty="0">
              <a:solidFill>
                <a:schemeClr val="tx1"/>
              </a:solidFill>
            </a:rPr>
            <a:t>Smart watches</a:t>
          </a:r>
        </a:p>
        <a:p>
          <a:pPr marL="0" lvl="0" defTabSz="800100">
            <a:lnSpc>
              <a:spcPct val="90000"/>
            </a:lnSpc>
            <a:spcBef>
              <a:spcPct val="0"/>
            </a:spcBef>
            <a:spcAft>
              <a:spcPct val="35000"/>
            </a:spcAft>
            <a:buNone/>
          </a:pPr>
          <a:r>
            <a:rPr lang="en-US" sz="1400" b="1" dirty="0">
              <a:solidFill>
                <a:schemeClr val="tx1"/>
              </a:solidFill>
            </a:rPr>
            <a:t>Recorders</a:t>
          </a:r>
        </a:p>
        <a:p>
          <a:pPr marL="0" lvl="0" defTabSz="800100">
            <a:lnSpc>
              <a:spcPct val="90000"/>
            </a:lnSpc>
            <a:spcBef>
              <a:spcPct val="0"/>
            </a:spcBef>
            <a:spcAft>
              <a:spcPct val="35000"/>
            </a:spcAft>
            <a:buNone/>
          </a:pPr>
          <a:r>
            <a:rPr lang="en-US" sz="1400" b="1" dirty="0">
              <a:solidFill>
                <a:schemeClr val="tx1"/>
              </a:solidFill>
            </a:rPr>
            <a:t>cameras</a:t>
          </a:r>
        </a:p>
      </dgm:t>
    </dgm:pt>
    <dgm:pt modelId="{AC52CE11-07EF-42A7-A67A-2231908FD231}" type="parTrans" cxnId="{2D96128D-55F5-4B46-B071-9EA8CDCA9DCD}">
      <dgm:prSet/>
      <dgm:spPr/>
      <dgm:t>
        <a:bodyPr/>
        <a:lstStyle/>
        <a:p>
          <a:endParaRPr lang="en-US"/>
        </a:p>
      </dgm:t>
    </dgm:pt>
    <dgm:pt modelId="{FB25E557-3597-4AEA-B1FC-EA99A632BFB1}" type="sibTrans" cxnId="{2D96128D-55F5-4B46-B071-9EA8CDCA9DCD}">
      <dgm:prSet/>
      <dgm:spPr/>
      <dgm:t>
        <a:bodyPr/>
        <a:lstStyle/>
        <a:p>
          <a:endParaRPr lang="en-US"/>
        </a:p>
      </dgm:t>
    </dgm:pt>
    <dgm:pt modelId="{6FC23CC1-17CE-42C5-9343-BEC95C0480B0}">
      <dgm:prSe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dirty="0">
              <a:solidFill>
                <a:schemeClr val="tx1"/>
              </a:solidFill>
            </a:rPr>
            <a:t>Alcoholic beverages </a:t>
          </a:r>
        </a:p>
        <a:p>
          <a:pPr marL="0" marR="0" lvl="0" indent="0" defTabSz="914400" eaLnBrk="1" fontAlgn="auto" latinLnBrk="0" hangingPunct="1">
            <a:lnSpc>
              <a:spcPct val="100000"/>
            </a:lnSpc>
            <a:spcBef>
              <a:spcPts val="0"/>
            </a:spcBef>
            <a:spcAft>
              <a:spcPts val="0"/>
            </a:spcAft>
            <a:buClrTx/>
            <a:buSzTx/>
            <a:buFontTx/>
            <a:buNone/>
            <a:tabLst/>
            <a:defRPr/>
          </a:pPr>
          <a:endParaRPr lang="en-US" sz="1800" b="1" dirty="0">
            <a:solidFill>
              <a:schemeClr val="tx1"/>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US" sz="1800" b="1" dirty="0">
              <a:solidFill>
                <a:schemeClr val="tx1"/>
              </a:solidFill>
            </a:rPr>
            <a:t>Illegal drugs</a:t>
          </a:r>
          <a:endParaRPr lang="en-US" b="1" dirty="0">
            <a:solidFill>
              <a:schemeClr val="tx1"/>
            </a:solidFill>
          </a:endParaRPr>
        </a:p>
      </dgm:t>
    </dgm:pt>
    <dgm:pt modelId="{D0DCD318-7A64-4A70-ACDF-F51015E2D613}" type="parTrans" cxnId="{EA035956-DF94-42EF-92C7-5C05DE0BC0BE}">
      <dgm:prSet/>
      <dgm:spPr/>
      <dgm:t>
        <a:bodyPr/>
        <a:lstStyle/>
        <a:p>
          <a:endParaRPr lang="en-US"/>
        </a:p>
      </dgm:t>
    </dgm:pt>
    <dgm:pt modelId="{D39D97DF-523D-4F9A-AE73-80D1298DFDBD}" type="sibTrans" cxnId="{EA035956-DF94-42EF-92C7-5C05DE0BC0BE}">
      <dgm:prSet/>
      <dgm:spPr/>
      <dgm:t>
        <a:bodyPr/>
        <a:lstStyle/>
        <a:p>
          <a:endParaRPr lang="en-US"/>
        </a:p>
      </dgm:t>
    </dgm:pt>
    <dgm:pt modelId="{EC323DFF-E2DA-4381-8948-5F3D2CD82207}" type="pres">
      <dgm:prSet presAssocID="{BE5B76ED-C686-4E97-9A28-74231B4FDDD1}" presName="Name0" presStyleCnt="0">
        <dgm:presLayoutVars>
          <dgm:chMax val="1"/>
          <dgm:chPref val="1"/>
        </dgm:presLayoutVars>
      </dgm:prSet>
      <dgm:spPr/>
    </dgm:pt>
    <dgm:pt modelId="{A6EEB127-C2F5-4C0D-B108-CC2B3F78F4F1}" type="pres">
      <dgm:prSet presAssocID="{B388C4F7-DD86-40E4-BA83-6838C8E845B2}" presName="Parent" presStyleLbl="node0" presStyleIdx="0" presStyleCnt="1" custLinFactNeighborX="-1210" custLinFactNeighborY="10196">
        <dgm:presLayoutVars>
          <dgm:chMax val="5"/>
          <dgm:chPref val="5"/>
        </dgm:presLayoutVars>
      </dgm:prSet>
      <dgm:spPr/>
    </dgm:pt>
    <dgm:pt modelId="{8A0FF0D8-0AF7-44A4-833E-7EA23A507B5A}" type="pres">
      <dgm:prSet presAssocID="{B388C4F7-DD86-40E4-BA83-6838C8E845B2}" presName="Accent1" presStyleLbl="node1" presStyleIdx="0" presStyleCnt="15"/>
      <dgm:spPr/>
    </dgm:pt>
    <dgm:pt modelId="{F988BAF3-9DE2-4A25-84FE-B7C476401BC3}" type="pres">
      <dgm:prSet presAssocID="{B388C4F7-DD86-40E4-BA83-6838C8E845B2}" presName="Accent2" presStyleLbl="node1" presStyleIdx="1" presStyleCnt="15"/>
      <dgm:spPr/>
    </dgm:pt>
    <dgm:pt modelId="{6288D093-07AF-4EEB-B57C-FB5DA4420E30}" type="pres">
      <dgm:prSet presAssocID="{B388C4F7-DD86-40E4-BA83-6838C8E845B2}" presName="Accent3" presStyleLbl="node1" presStyleIdx="2" presStyleCnt="15"/>
      <dgm:spPr/>
    </dgm:pt>
    <dgm:pt modelId="{099685E2-34CD-4723-A342-ED2D0CA22ECA}" type="pres">
      <dgm:prSet presAssocID="{B388C4F7-DD86-40E4-BA83-6838C8E845B2}" presName="Accent4" presStyleLbl="node1" presStyleIdx="3" presStyleCnt="15"/>
      <dgm:spPr/>
    </dgm:pt>
    <dgm:pt modelId="{282F7230-9226-4387-9620-3DC67223F95C}" type="pres">
      <dgm:prSet presAssocID="{B388C4F7-DD86-40E4-BA83-6838C8E845B2}" presName="Accent5" presStyleLbl="node1" presStyleIdx="4" presStyleCnt="15"/>
      <dgm:spPr/>
    </dgm:pt>
    <dgm:pt modelId="{2682D7C4-37F7-4CA1-B102-AED7627E9C93}" type="pres">
      <dgm:prSet presAssocID="{B388C4F7-DD86-40E4-BA83-6838C8E845B2}" presName="Accent6" presStyleLbl="node1" presStyleIdx="5" presStyleCnt="15"/>
      <dgm:spPr/>
    </dgm:pt>
    <dgm:pt modelId="{CCDD2561-1FC5-4EA6-AD90-3ADAF62A41D1}" type="pres">
      <dgm:prSet presAssocID="{27C8F191-CB8B-4A89-9EDF-D94B6E4ADC92}" presName="Child1" presStyleLbl="node1" presStyleIdx="6" presStyleCnt="15" custScaleX="141502" custScaleY="115786" custLinFactNeighborX="-7098" custLinFactNeighborY="-36440">
        <dgm:presLayoutVars>
          <dgm:chMax val="0"/>
          <dgm:chPref val="0"/>
        </dgm:presLayoutVars>
      </dgm:prSet>
      <dgm:spPr/>
    </dgm:pt>
    <dgm:pt modelId="{DD36342D-1CB9-480B-9443-592ECACCB1B2}" type="pres">
      <dgm:prSet presAssocID="{27C8F191-CB8B-4A89-9EDF-D94B6E4ADC92}" presName="Accent7" presStyleCnt="0"/>
      <dgm:spPr/>
    </dgm:pt>
    <dgm:pt modelId="{2470B0FE-F3CE-48F3-AE82-73016C487D68}" type="pres">
      <dgm:prSet presAssocID="{27C8F191-CB8B-4A89-9EDF-D94B6E4ADC92}" presName="AccentHold1" presStyleLbl="node1" presStyleIdx="7" presStyleCnt="15"/>
      <dgm:spPr/>
    </dgm:pt>
    <dgm:pt modelId="{1C5C821B-7AF3-4B1C-B3FE-45A337B82741}" type="pres">
      <dgm:prSet presAssocID="{27C8F191-CB8B-4A89-9EDF-D94B6E4ADC92}" presName="Accent8" presStyleCnt="0"/>
      <dgm:spPr/>
    </dgm:pt>
    <dgm:pt modelId="{48BC9D73-B86D-4378-970E-5CD650E31618}" type="pres">
      <dgm:prSet presAssocID="{27C8F191-CB8B-4A89-9EDF-D94B6E4ADC92}" presName="AccentHold2" presStyleLbl="node1" presStyleIdx="8" presStyleCnt="15"/>
      <dgm:spPr/>
    </dgm:pt>
    <dgm:pt modelId="{EB301C3D-F1F9-4A72-AC54-827EBC1AD812}" type="pres">
      <dgm:prSet presAssocID="{AEFF5EA2-6931-4098-96C8-31AE53CB425B}" presName="Child2" presStyleLbl="node1" presStyleIdx="9" presStyleCnt="15" custScaleX="187962" custScaleY="174677" custLinFactY="44698" custLinFactNeighborX="-989" custLinFactNeighborY="100000">
        <dgm:presLayoutVars>
          <dgm:chMax val="0"/>
          <dgm:chPref val="0"/>
        </dgm:presLayoutVars>
      </dgm:prSet>
      <dgm:spPr/>
    </dgm:pt>
    <dgm:pt modelId="{6B30F03A-93BA-441A-ABF4-25C2455DF7C0}" type="pres">
      <dgm:prSet presAssocID="{AEFF5EA2-6931-4098-96C8-31AE53CB425B}" presName="Accent9" presStyleCnt="0"/>
      <dgm:spPr/>
    </dgm:pt>
    <dgm:pt modelId="{0DF8FB3E-B0B0-40D8-B039-0C7B496BBA97}" type="pres">
      <dgm:prSet presAssocID="{AEFF5EA2-6931-4098-96C8-31AE53CB425B}" presName="AccentHold1" presStyleLbl="node1" presStyleIdx="10" presStyleCnt="15"/>
      <dgm:spPr/>
    </dgm:pt>
    <dgm:pt modelId="{37FA1CD0-A7DC-4E74-BDC2-224405012EB0}" type="pres">
      <dgm:prSet presAssocID="{AEFF5EA2-6931-4098-96C8-31AE53CB425B}" presName="Accent10" presStyleCnt="0"/>
      <dgm:spPr/>
    </dgm:pt>
    <dgm:pt modelId="{022614F8-042B-41CB-A6A7-8094C903EB2F}" type="pres">
      <dgm:prSet presAssocID="{AEFF5EA2-6931-4098-96C8-31AE53CB425B}" presName="AccentHold2" presStyleLbl="node1" presStyleIdx="11" presStyleCnt="15"/>
      <dgm:spPr/>
    </dgm:pt>
    <dgm:pt modelId="{BA4661A9-DFAB-468E-97BE-F29D08FF69A9}" type="pres">
      <dgm:prSet presAssocID="{AEFF5EA2-6931-4098-96C8-31AE53CB425B}" presName="Accent11" presStyleCnt="0"/>
      <dgm:spPr/>
    </dgm:pt>
    <dgm:pt modelId="{C85BB588-B4E8-4D50-9280-4D4F2686007C}" type="pres">
      <dgm:prSet presAssocID="{AEFF5EA2-6931-4098-96C8-31AE53CB425B}" presName="AccentHold3" presStyleLbl="node1" presStyleIdx="12" presStyleCnt="15"/>
      <dgm:spPr/>
    </dgm:pt>
    <dgm:pt modelId="{9D568C8F-BE54-43A2-A72C-A5FFEDF8D27A}" type="pres">
      <dgm:prSet presAssocID="{6FC23CC1-17CE-42C5-9343-BEC95C0480B0}" presName="Child3" presStyleLbl="node1" presStyleIdx="13" presStyleCnt="15" custScaleX="147938" custScaleY="139267" custLinFactY="-100000" custLinFactNeighborX="3833" custLinFactNeighborY="-113851">
        <dgm:presLayoutVars>
          <dgm:chMax val="0"/>
          <dgm:chPref val="0"/>
        </dgm:presLayoutVars>
      </dgm:prSet>
      <dgm:spPr/>
    </dgm:pt>
    <dgm:pt modelId="{1DEA4045-AE4A-46E5-ACFF-41811C205A11}" type="pres">
      <dgm:prSet presAssocID="{6FC23CC1-17CE-42C5-9343-BEC95C0480B0}" presName="Accent12" presStyleCnt="0"/>
      <dgm:spPr/>
    </dgm:pt>
    <dgm:pt modelId="{235EDEEE-C9E9-45E5-A78A-6F2FB10D0EE1}" type="pres">
      <dgm:prSet presAssocID="{6FC23CC1-17CE-42C5-9343-BEC95C0480B0}" presName="AccentHold1" presStyleLbl="node1" presStyleIdx="14" presStyleCnt="15" custAng="16200000" custLinFactX="-200000" custLinFactY="171198" custLinFactNeighborX="-217603" custLinFactNeighborY="200000"/>
      <dgm:spPr/>
    </dgm:pt>
  </dgm:ptLst>
  <dgm:cxnLst>
    <dgm:cxn modelId="{E28C8917-6E2D-4909-809B-B0DA16BAD737}" type="presOf" srcId="{6FC23CC1-17CE-42C5-9343-BEC95C0480B0}" destId="{9D568C8F-BE54-43A2-A72C-A5FFEDF8D27A}" srcOrd="0" destOrd="0" presId="urn:microsoft.com/office/officeart/2009/3/layout/CircleRelationship"/>
    <dgm:cxn modelId="{FDEC3F6B-F860-4E8B-8B14-455DBFCFBFB4}" srcId="{BE5B76ED-C686-4E97-9A28-74231B4FDDD1}" destId="{B388C4F7-DD86-40E4-BA83-6838C8E845B2}" srcOrd="0" destOrd="0" parTransId="{4F4EFEB2-AE6B-4B4E-A388-E726479684C1}" sibTransId="{BEE196C3-EEB3-4935-976F-A713EF603EEA}"/>
    <dgm:cxn modelId="{EA035956-DF94-42EF-92C7-5C05DE0BC0BE}" srcId="{B388C4F7-DD86-40E4-BA83-6838C8E845B2}" destId="{6FC23CC1-17CE-42C5-9343-BEC95C0480B0}" srcOrd="2" destOrd="0" parTransId="{D0DCD318-7A64-4A70-ACDF-F51015E2D613}" sibTransId="{D39D97DF-523D-4F9A-AE73-80D1298DFDBD}"/>
    <dgm:cxn modelId="{B52C5681-99E3-4F1C-8BA6-2760F6CAAD67}" type="presOf" srcId="{AEFF5EA2-6931-4098-96C8-31AE53CB425B}" destId="{EB301C3D-F1F9-4A72-AC54-827EBC1AD812}" srcOrd="0" destOrd="0" presId="urn:microsoft.com/office/officeart/2009/3/layout/CircleRelationship"/>
    <dgm:cxn modelId="{2D96128D-55F5-4B46-B071-9EA8CDCA9DCD}" srcId="{B388C4F7-DD86-40E4-BA83-6838C8E845B2}" destId="{AEFF5EA2-6931-4098-96C8-31AE53CB425B}" srcOrd="1" destOrd="0" parTransId="{AC52CE11-07EF-42A7-A67A-2231908FD231}" sibTransId="{FB25E557-3597-4AEA-B1FC-EA99A632BFB1}"/>
    <dgm:cxn modelId="{0C20C396-C92B-451A-892B-D68A42F7D725}" type="presOf" srcId="{27C8F191-CB8B-4A89-9EDF-D94B6E4ADC92}" destId="{CCDD2561-1FC5-4EA6-AD90-3ADAF62A41D1}" srcOrd="0" destOrd="0" presId="urn:microsoft.com/office/officeart/2009/3/layout/CircleRelationship"/>
    <dgm:cxn modelId="{4E26289A-3825-4A9C-991F-8AB8A7EFD597}" srcId="{B388C4F7-DD86-40E4-BA83-6838C8E845B2}" destId="{27C8F191-CB8B-4A89-9EDF-D94B6E4ADC92}" srcOrd="0" destOrd="0" parTransId="{8EFDF7C7-310E-4ED5-B739-2186FB69ED8A}" sibTransId="{755F5D09-ECCD-4FC5-B350-FED951F57983}"/>
    <dgm:cxn modelId="{292704D3-87F6-447E-917E-AD396F156175}" type="presOf" srcId="{BE5B76ED-C686-4E97-9A28-74231B4FDDD1}" destId="{EC323DFF-E2DA-4381-8948-5F3D2CD82207}" srcOrd="0" destOrd="0" presId="urn:microsoft.com/office/officeart/2009/3/layout/CircleRelationship"/>
    <dgm:cxn modelId="{B45074D8-4A5A-4F95-A41C-BC3C5701BFC0}" type="presOf" srcId="{B388C4F7-DD86-40E4-BA83-6838C8E845B2}" destId="{A6EEB127-C2F5-4C0D-B108-CC2B3F78F4F1}" srcOrd="0" destOrd="0" presId="urn:microsoft.com/office/officeart/2009/3/layout/CircleRelationship"/>
    <dgm:cxn modelId="{EC419E96-206F-472B-9EBC-1D53F12B636D}" type="presParOf" srcId="{EC323DFF-E2DA-4381-8948-5F3D2CD82207}" destId="{A6EEB127-C2F5-4C0D-B108-CC2B3F78F4F1}" srcOrd="0" destOrd="0" presId="urn:microsoft.com/office/officeart/2009/3/layout/CircleRelationship"/>
    <dgm:cxn modelId="{18E38C27-48C4-4D55-8FEC-50B948BD021F}" type="presParOf" srcId="{EC323DFF-E2DA-4381-8948-5F3D2CD82207}" destId="{8A0FF0D8-0AF7-44A4-833E-7EA23A507B5A}" srcOrd="1" destOrd="0" presId="urn:microsoft.com/office/officeart/2009/3/layout/CircleRelationship"/>
    <dgm:cxn modelId="{CABA394B-0433-49E7-ABEF-E7BD8EBC1020}" type="presParOf" srcId="{EC323DFF-E2DA-4381-8948-5F3D2CD82207}" destId="{F988BAF3-9DE2-4A25-84FE-B7C476401BC3}" srcOrd="2" destOrd="0" presId="urn:microsoft.com/office/officeart/2009/3/layout/CircleRelationship"/>
    <dgm:cxn modelId="{B85226EF-314F-4ECC-BB3E-7EF22FD399AE}" type="presParOf" srcId="{EC323DFF-E2DA-4381-8948-5F3D2CD82207}" destId="{6288D093-07AF-4EEB-B57C-FB5DA4420E30}" srcOrd="3" destOrd="0" presId="urn:microsoft.com/office/officeart/2009/3/layout/CircleRelationship"/>
    <dgm:cxn modelId="{0EB0D6CA-BD38-46C0-9108-0E71651B0273}" type="presParOf" srcId="{EC323DFF-E2DA-4381-8948-5F3D2CD82207}" destId="{099685E2-34CD-4723-A342-ED2D0CA22ECA}" srcOrd="4" destOrd="0" presId="urn:microsoft.com/office/officeart/2009/3/layout/CircleRelationship"/>
    <dgm:cxn modelId="{748906EF-187A-4984-AEEC-7652F34B7470}" type="presParOf" srcId="{EC323DFF-E2DA-4381-8948-5F3D2CD82207}" destId="{282F7230-9226-4387-9620-3DC67223F95C}" srcOrd="5" destOrd="0" presId="urn:microsoft.com/office/officeart/2009/3/layout/CircleRelationship"/>
    <dgm:cxn modelId="{FB6D1FF3-D666-4CFE-BC0F-06B592BEBA7C}" type="presParOf" srcId="{EC323DFF-E2DA-4381-8948-5F3D2CD82207}" destId="{2682D7C4-37F7-4CA1-B102-AED7627E9C93}" srcOrd="6" destOrd="0" presId="urn:microsoft.com/office/officeart/2009/3/layout/CircleRelationship"/>
    <dgm:cxn modelId="{D9950746-54BD-451D-8C31-B7ECF6996C9E}" type="presParOf" srcId="{EC323DFF-E2DA-4381-8948-5F3D2CD82207}" destId="{CCDD2561-1FC5-4EA6-AD90-3ADAF62A41D1}" srcOrd="7" destOrd="0" presId="urn:microsoft.com/office/officeart/2009/3/layout/CircleRelationship"/>
    <dgm:cxn modelId="{F8252A3D-5C87-444B-A213-6750344045E4}" type="presParOf" srcId="{EC323DFF-E2DA-4381-8948-5F3D2CD82207}" destId="{DD36342D-1CB9-480B-9443-592ECACCB1B2}" srcOrd="8" destOrd="0" presId="urn:microsoft.com/office/officeart/2009/3/layout/CircleRelationship"/>
    <dgm:cxn modelId="{6DDBE8CF-264F-4229-A170-9632D87EB9CA}" type="presParOf" srcId="{DD36342D-1CB9-480B-9443-592ECACCB1B2}" destId="{2470B0FE-F3CE-48F3-AE82-73016C487D68}" srcOrd="0" destOrd="0" presId="urn:microsoft.com/office/officeart/2009/3/layout/CircleRelationship"/>
    <dgm:cxn modelId="{63A8468D-A6CF-48D8-B050-21111C3A686C}" type="presParOf" srcId="{EC323DFF-E2DA-4381-8948-5F3D2CD82207}" destId="{1C5C821B-7AF3-4B1C-B3FE-45A337B82741}" srcOrd="9" destOrd="0" presId="urn:microsoft.com/office/officeart/2009/3/layout/CircleRelationship"/>
    <dgm:cxn modelId="{B8B4F752-BD61-47F0-BE35-B25300A09A8F}" type="presParOf" srcId="{1C5C821B-7AF3-4B1C-B3FE-45A337B82741}" destId="{48BC9D73-B86D-4378-970E-5CD650E31618}" srcOrd="0" destOrd="0" presId="urn:microsoft.com/office/officeart/2009/3/layout/CircleRelationship"/>
    <dgm:cxn modelId="{FC5B9778-AE43-4099-829F-34C9FB80CB1A}" type="presParOf" srcId="{EC323DFF-E2DA-4381-8948-5F3D2CD82207}" destId="{EB301C3D-F1F9-4A72-AC54-827EBC1AD812}" srcOrd="10" destOrd="0" presId="urn:microsoft.com/office/officeart/2009/3/layout/CircleRelationship"/>
    <dgm:cxn modelId="{C5222244-9EF9-457A-ADD5-A6276945F0BB}" type="presParOf" srcId="{EC323DFF-E2DA-4381-8948-5F3D2CD82207}" destId="{6B30F03A-93BA-441A-ABF4-25C2455DF7C0}" srcOrd="11" destOrd="0" presId="urn:microsoft.com/office/officeart/2009/3/layout/CircleRelationship"/>
    <dgm:cxn modelId="{5AAC5E41-F3B1-424A-B16A-961A3C621858}" type="presParOf" srcId="{6B30F03A-93BA-441A-ABF4-25C2455DF7C0}" destId="{0DF8FB3E-B0B0-40D8-B039-0C7B496BBA97}" srcOrd="0" destOrd="0" presId="urn:microsoft.com/office/officeart/2009/3/layout/CircleRelationship"/>
    <dgm:cxn modelId="{0CD2D57E-FBED-4FAC-BFF3-A40BAE049E17}" type="presParOf" srcId="{EC323DFF-E2DA-4381-8948-5F3D2CD82207}" destId="{37FA1CD0-A7DC-4E74-BDC2-224405012EB0}" srcOrd="12" destOrd="0" presId="urn:microsoft.com/office/officeart/2009/3/layout/CircleRelationship"/>
    <dgm:cxn modelId="{E1D91DC4-7478-460F-8E61-753B4909DE58}" type="presParOf" srcId="{37FA1CD0-A7DC-4E74-BDC2-224405012EB0}" destId="{022614F8-042B-41CB-A6A7-8094C903EB2F}" srcOrd="0" destOrd="0" presId="urn:microsoft.com/office/officeart/2009/3/layout/CircleRelationship"/>
    <dgm:cxn modelId="{D921E2B0-BD65-49DC-93EF-5FF7C329AEC3}" type="presParOf" srcId="{EC323DFF-E2DA-4381-8948-5F3D2CD82207}" destId="{BA4661A9-DFAB-468E-97BE-F29D08FF69A9}" srcOrd="13" destOrd="0" presId="urn:microsoft.com/office/officeart/2009/3/layout/CircleRelationship"/>
    <dgm:cxn modelId="{38413442-F9D4-4AA8-BE86-C6E901B53D0C}" type="presParOf" srcId="{BA4661A9-DFAB-468E-97BE-F29D08FF69A9}" destId="{C85BB588-B4E8-4D50-9280-4D4F2686007C}" srcOrd="0" destOrd="0" presId="urn:microsoft.com/office/officeart/2009/3/layout/CircleRelationship"/>
    <dgm:cxn modelId="{13A7F230-1E5D-4291-B42E-8EBA4D46072D}" type="presParOf" srcId="{EC323DFF-E2DA-4381-8948-5F3D2CD82207}" destId="{9D568C8F-BE54-43A2-A72C-A5FFEDF8D27A}" srcOrd="14" destOrd="0" presId="urn:microsoft.com/office/officeart/2009/3/layout/CircleRelationship"/>
    <dgm:cxn modelId="{446304BC-7A68-4DD0-A647-3CDB3F6AE4D2}" type="presParOf" srcId="{EC323DFF-E2DA-4381-8948-5F3D2CD82207}" destId="{1DEA4045-AE4A-46E5-ACFF-41811C205A11}" srcOrd="15" destOrd="0" presId="urn:microsoft.com/office/officeart/2009/3/layout/CircleRelationship"/>
    <dgm:cxn modelId="{511B4A35-9F57-48F1-8AE3-51FD66BCBEDD}" type="presParOf" srcId="{1DEA4045-AE4A-46E5-ACFF-41811C205A11}" destId="{235EDEEE-C9E9-45E5-A78A-6F2FB10D0EE1}" srcOrd="0" destOrd="0" presId="urn:microsoft.com/office/officeart/2009/3/layout/CircleRelationship"/>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2DE6C5-F9AD-4073-A38F-0121A651A591}" type="doc">
      <dgm:prSet loTypeId="urn:microsoft.com/office/officeart/2005/8/layout/default" loCatId="list" qsTypeId="urn:microsoft.com/office/officeart/2005/8/quickstyle/simple1" qsCatId="simple" csTypeId="urn:microsoft.com/office/officeart/2005/8/colors/accent3_2" csCatId="accent3" phldr="1"/>
      <dgm:spPr/>
      <dgm:t>
        <a:bodyPr/>
        <a:lstStyle/>
        <a:p>
          <a:endParaRPr lang="en-US"/>
        </a:p>
      </dgm:t>
    </dgm:pt>
    <dgm:pt modelId="{C91750EA-EAF9-4BC8-A389-81DECD0CF6C3}">
      <dgm:prSet/>
      <dgm:spPr/>
      <dgm:t>
        <a:bodyPr/>
        <a:lstStyle/>
        <a:p>
          <a:r>
            <a:rPr lang="en-US"/>
            <a:t>Prior to entering room – lights on!</a:t>
          </a:r>
        </a:p>
      </dgm:t>
    </dgm:pt>
    <dgm:pt modelId="{7FFB0589-341D-4A97-B24E-A14FE99C20C5}" type="parTrans" cxnId="{641672DC-3DC9-4B10-BD7C-A7AEC193D6D4}">
      <dgm:prSet/>
      <dgm:spPr/>
      <dgm:t>
        <a:bodyPr/>
        <a:lstStyle/>
        <a:p>
          <a:endParaRPr lang="en-US"/>
        </a:p>
      </dgm:t>
    </dgm:pt>
    <dgm:pt modelId="{7F707513-812F-4132-ABCB-B7B54D205557}" type="sibTrans" cxnId="{641672DC-3DC9-4B10-BD7C-A7AEC193D6D4}">
      <dgm:prSet/>
      <dgm:spPr/>
      <dgm:t>
        <a:bodyPr/>
        <a:lstStyle/>
        <a:p>
          <a:endParaRPr lang="en-US"/>
        </a:p>
      </dgm:t>
    </dgm:pt>
    <dgm:pt modelId="{DD119B2D-48FB-477C-B54E-C07A96BEFFB3}">
      <dgm:prSet/>
      <dgm:spPr/>
      <dgm:t>
        <a:bodyPr/>
        <a:lstStyle/>
        <a:p>
          <a:r>
            <a:rPr lang="en-US" dirty="0"/>
            <a:t>Door open while in room at all times except airborne and extended respiratory isolation</a:t>
          </a:r>
        </a:p>
      </dgm:t>
    </dgm:pt>
    <dgm:pt modelId="{61305890-FA41-4DE9-A30B-E5FB3C23CA80}" type="parTrans" cxnId="{691F589C-58F9-4D24-BC1A-4803BE86C9AC}">
      <dgm:prSet/>
      <dgm:spPr/>
      <dgm:t>
        <a:bodyPr/>
        <a:lstStyle/>
        <a:p>
          <a:endParaRPr lang="en-US"/>
        </a:p>
      </dgm:t>
    </dgm:pt>
    <dgm:pt modelId="{F51B9A85-3CDC-40C6-A6C1-64A874A9FEEB}" type="sibTrans" cxnId="{691F589C-58F9-4D24-BC1A-4803BE86C9AC}">
      <dgm:prSet/>
      <dgm:spPr/>
      <dgm:t>
        <a:bodyPr/>
        <a:lstStyle/>
        <a:p>
          <a:endParaRPr lang="en-US"/>
        </a:p>
      </dgm:t>
    </dgm:pt>
    <dgm:pt modelId="{45D97E86-4DD7-412A-AB8B-FD8A12E37417}">
      <dgm:prSet/>
      <dgm:spPr/>
      <dgm:t>
        <a:bodyPr/>
        <a:lstStyle/>
        <a:p>
          <a:r>
            <a:rPr lang="en-US" dirty="0"/>
            <a:t>Patient should be in bed or sitting in a chair</a:t>
          </a:r>
        </a:p>
      </dgm:t>
    </dgm:pt>
    <dgm:pt modelId="{A72A266D-77FB-4352-98B2-071CEE5A7563}" type="parTrans" cxnId="{FA66D2AD-9C10-4CB2-B05B-38EF398623A0}">
      <dgm:prSet/>
      <dgm:spPr/>
      <dgm:t>
        <a:bodyPr/>
        <a:lstStyle/>
        <a:p>
          <a:endParaRPr lang="en-US"/>
        </a:p>
      </dgm:t>
    </dgm:pt>
    <dgm:pt modelId="{220F2287-1CCE-42A5-B59B-B96EDC41FFD6}" type="sibTrans" cxnId="{FA66D2AD-9C10-4CB2-B05B-38EF398623A0}">
      <dgm:prSet/>
      <dgm:spPr/>
      <dgm:t>
        <a:bodyPr/>
        <a:lstStyle/>
        <a:p>
          <a:endParaRPr lang="en-US"/>
        </a:p>
      </dgm:t>
    </dgm:pt>
    <dgm:pt modelId="{6B2287C0-CFE6-4282-8C15-84B9770EC05D}">
      <dgm:prSet/>
      <dgm:spPr/>
      <dgm:t>
        <a:bodyPr/>
        <a:lstStyle/>
        <a:p>
          <a:r>
            <a:rPr lang="en-US"/>
            <a:t>Behavior that is disruptive or patient is agitated is reported to the security officers – </a:t>
          </a:r>
          <a:r>
            <a:rPr lang="en-US" b="1"/>
            <a:t>leave immediately </a:t>
          </a:r>
          <a:endParaRPr lang="en-US"/>
        </a:p>
      </dgm:t>
    </dgm:pt>
    <dgm:pt modelId="{24967913-8279-4444-AFA9-82200AEF19C1}" type="parTrans" cxnId="{7ADF06F5-169D-4BCB-B414-8AAE05FF4F81}">
      <dgm:prSet/>
      <dgm:spPr/>
      <dgm:t>
        <a:bodyPr/>
        <a:lstStyle/>
        <a:p>
          <a:endParaRPr lang="en-US"/>
        </a:p>
      </dgm:t>
    </dgm:pt>
    <dgm:pt modelId="{50BE3DED-73F3-40FB-99AB-76CED6DBAE1D}" type="sibTrans" cxnId="{7ADF06F5-169D-4BCB-B414-8AAE05FF4F81}">
      <dgm:prSet/>
      <dgm:spPr/>
      <dgm:t>
        <a:bodyPr/>
        <a:lstStyle/>
        <a:p>
          <a:endParaRPr lang="en-US"/>
        </a:p>
      </dgm:t>
    </dgm:pt>
    <dgm:pt modelId="{B084C495-E1A0-487B-802C-8F33E46C3806}">
      <dgm:prSet/>
      <dgm:spPr/>
      <dgm:t>
        <a:bodyPr/>
        <a:lstStyle/>
        <a:p>
          <a:r>
            <a:rPr lang="en-US"/>
            <a:t>Supplies – whatever you bring in make sure you bring it back out with you </a:t>
          </a:r>
        </a:p>
      </dgm:t>
    </dgm:pt>
    <dgm:pt modelId="{547A8906-DD28-4C5F-A7C9-D48923D64DCB}" type="parTrans" cxnId="{DCF38B85-97A1-4374-9A02-46A56A5E450C}">
      <dgm:prSet/>
      <dgm:spPr/>
      <dgm:t>
        <a:bodyPr/>
        <a:lstStyle/>
        <a:p>
          <a:endParaRPr lang="en-US"/>
        </a:p>
      </dgm:t>
    </dgm:pt>
    <dgm:pt modelId="{9FCC78EA-2C57-4E5B-9A14-FCA19E2E4131}" type="sibTrans" cxnId="{DCF38B85-97A1-4374-9A02-46A56A5E450C}">
      <dgm:prSet/>
      <dgm:spPr/>
      <dgm:t>
        <a:bodyPr/>
        <a:lstStyle/>
        <a:p>
          <a:endParaRPr lang="en-US"/>
        </a:p>
      </dgm:t>
    </dgm:pt>
    <dgm:pt modelId="{0996D787-0EBA-4558-A961-6D7A2FAE08D8}">
      <dgm:prSet/>
      <dgm:spPr/>
      <dgm:t>
        <a:bodyPr/>
        <a:lstStyle/>
        <a:p>
          <a:r>
            <a:rPr lang="en-US" dirty="0"/>
            <a:t>Curtains remain open unless in use for privacy with the officer present. Patient is not allowed to draw curtain. Leave immediately if the patient draws the curtain and alert officer!</a:t>
          </a:r>
        </a:p>
      </dgm:t>
    </dgm:pt>
    <dgm:pt modelId="{43ACAC03-6C9D-4C95-ADAB-95D566AFFCDC}" type="parTrans" cxnId="{C7541E7B-F087-47C6-B601-14A8466BDB3F}">
      <dgm:prSet/>
      <dgm:spPr/>
      <dgm:t>
        <a:bodyPr/>
        <a:lstStyle/>
        <a:p>
          <a:endParaRPr lang="en-US"/>
        </a:p>
      </dgm:t>
    </dgm:pt>
    <dgm:pt modelId="{A8C2F81B-10D9-4859-B330-EB3C9D9CD6BD}" type="sibTrans" cxnId="{C7541E7B-F087-47C6-B601-14A8466BDB3F}">
      <dgm:prSet/>
      <dgm:spPr/>
      <dgm:t>
        <a:bodyPr/>
        <a:lstStyle/>
        <a:p>
          <a:endParaRPr lang="en-US"/>
        </a:p>
      </dgm:t>
    </dgm:pt>
    <dgm:pt modelId="{25EB3B60-E9E7-43F1-9FFF-6CDB7D7E7CE9}" type="pres">
      <dgm:prSet presAssocID="{D92DE6C5-F9AD-4073-A38F-0121A651A591}" presName="diagram" presStyleCnt="0">
        <dgm:presLayoutVars>
          <dgm:dir/>
          <dgm:resizeHandles val="exact"/>
        </dgm:presLayoutVars>
      </dgm:prSet>
      <dgm:spPr/>
    </dgm:pt>
    <dgm:pt modelId="{D7DA9D2E-1A4D-4A9A-9F4F-A42739724E08}" type="pres">
      <dgm:prSet presAssocID="{C91750EA-EAF9-4BC8-A389-81DECD0CF6C3}" presName="node" presStyleLbl="node1" presStyleIdx="0" presStyleCnt="6">
        <dgm:presLayoutVars>
          <dgm:bulletEnabled val="1"/>
        </dgm:presLayoutVars>
      </dgm:prSet>
      <dgm:spPr/>
    </dgm:pt>
    <dgm:pt modelId="{8CFF8BC7-A9AF-4E5A-BC84-E6039CF5B663}" type="pres">
      <dgm:prSet presAssocID="{7F707513-812F-4132-ABCB-B7B54D205557}" presName="sibTrans" presStyleCnt="0"/>
      <dgm:spPr/>
    </dgm:pt>
    <dgm:pt modelId="{1554D19E-75AF-43C1-ACDB-9C6680FE50DD}" type="pres">
      <dgm:prSet presAssocID="{DD119B2D-48FB-477C-B54E-C07A96BEFFB3}" presName="node" presStyleLbl="node1" presStyleIdx="1" presStyleCnt="6">
        <dgm:presLayoutVars>
          <dgm:bulletEnabled val="1"/>
        </dgm:presLayoutVars>
      </dgm:prSet>
      <dgm:spPr/>
    </dgm:pt>
    <dgm:pt modelId="{9E83F527-3DE5-41FD-A95E-155703113220}" type="pres">
      <dgm:prSet presAssocID="{F51B9A85-3CDC-40C6-A6C1-64A874A9FEEB}" presName="sibTrans" presStyleCnt="0"/>
      <dgm:spPr/>
    </dgm:pt>
    <dgm:pt modelId="{97110D3F-8A6F-4D0A-8A88-9D22FCBF3EDC}" type="pres">
      <dgm:prSet presAssocID="{45D97E86-4DD7-412A-AB8B-FD8A12E37417}" presName="node" presStyleLbl="node1" presStyleIdx="2" presStyleCnt="6">
        <dgm:presLayoutVars>
          <dgm:bulletEnabled val="1"/>
        </dgm:presLayoutVars>
      </dgm:prSet>
      <dgm:spPr/>
    </dgm:pt>
    <dgm:pt modelId="{BA519101-A6A1-43BE-8171-7872E6AC99AE}" type="pres">
      <dgm:prSet presAssocID="{220F2287-1CCE-42A5-B59B-B96EDC41FFD6}" presName="sibTrans" presStyleCnt="0"/>
      <dgm:spPr/>
    </dgm:pt>
    <dgm:pt modelId="{7524168A-D952-4557-9329-5A0072D6D18B}" type="pres">
      <dgm:prSet presAssocID="{6B2287C0-CFE6-4282-8C15-84B9770EC05D}" presName="node" presStyleLbl="node1" presStyleIdx="3" presStyleCnt="6">
        <dgm:presLayoutVars>
          <dgm:bulletEnabled val="1"/>
        </dgm:presLayoutVars>
      </dgm:prSet>
      <dgm:spPr/>
    </dgm:pt>
    <dgm:pt modelId="{8BE96285-C4B7-44EC-91EE-2A1EC31111A4}" type="pres">
      <dgm:prSet presAssocID="{50BE3DED-73F3-40FB-99AB-76CED6DBAE1D}" presName="sibTrans" presStyleCnt="0"/>
      <dgm:spPr/>
    </dgm:pt>
    <dgm:pt modelId="{73A456A3-95EB-4C67-9839-57B0F140A40A}" type="pres">
      <dgm:prSet presAssocID="{B084C495-E1A0-487B-802C-8F33E46C3806}" presName="node" presStyleLbl="node1" presStyleIdx="4" presStyleCnt="6">
        <dgm:presLayoutVars>
          <dgm:bulletEnabled val="1"/>
        </dgm:presLayoutVars>
      </dgm:prSet>
      <dgm:spPr/>
    </dgm:pt>
    <dgm:pt modelId="{A6250718-E62C-4221-A601-84D334C87DE8}" type="pres">
      <dgm:prSet presAssocID="{9FCC78EA-2C57-4E5B-9A14-FCA19E2E4131}" presName="sibTrans" presStyleCnt="0"/>
      <dgm:spPr/>
    </dgm:pt>
    <dgm:pt modelId="{DBE4C6C5-B71D-46BB-8FAA-F3CD0E808992}" type="pres">
      <dgm:prSet presAssocID="{0996D787-0EBA-4558-A961-6D7A2FAE08D8}" presName="node" presStyleLbl="node1" presStyleIdx="5" presStyleCnt="6">
        <dgm:presLayoutVars>
          <dgm:bulletEnabled val="1"/>
        </dgm:presLayoutVars>
      </dgm:prSet>
      <dgm:spPr/>
    </dgm:pt>
  </dgm:ptLst>
  <dgm:cxnLst>
    <dgm:cxn modelId="{F5699824-D94C-42D5-B9EA-F30F39CAFC81}" type="presOf" srcId="{C91750EA-EAF9-4BC8-A389-81DECD0CF6C3}" destId="{D7DA9D2E-1A4D-4A9A-9F4F-A42739724E08}" srcOrd="0" destOrd="0" presId="urn:microsoft.com/office/officeart/2005/8/layout/default"/>
    <dgm:cxn modelId="{100FD97A-B436-4B23-80AC-71F3F6F1E420}" type="presOf" srcId="{B084C495-E1A0-487B-802C-8F33E46C3806}" destId="{73A456A3-95EB-4C67-9839-57B0F140A40A}" srcOrd="0" destOrd="0" presId="urn:microsoft.com/office/officeart/2005/8/layout/default"/>
    <dgm:cxn modelId="{C7541E7B-F087-47C6-B601-14A8466BDB3F}" srcId="{D92DE6C5-F9AD-4073-A38F-0121A651A591}" destId="{0996D787-0EBA-4558-A961-6D7A2FAE08D8}" srcOrd="5" destOrd="0" parTransId="{43ACAC03-6C9D-4C95-ADAB-95D566AFFCDC}" sibTransId="{A8C2F81B-10D9-4859-B330-EB3C9D9CD6BD}"/>
    <dgm:cxn modelId="{EB417285-F24A-440B-8FC0-837582008CB3}" type="presOf" srcId="{DD119B2D-48FB-477C-B54E-C07A96BEFFB3}" destId="{1554D19E-75AF-43C1-ACDB-9C6680FE50DD}" srcOrd="0" destOrd="0" presId="urn:microsoft.com/office/officeart/2005/8/layout/default"/>
    <dgm:cxn modelId="{DCF38B85-97A1-4374-9A02-46A56A5E450C}" srcId="{D92DE6C5-F9AD-4073-A38F-0121A651A591}" destId="{B084C495-E1A0-487B-802C-8F33E46C3806}" srcOrd="4" destOrd="0" parTransId="{547A8906-DD28-4C5F-A7C9-D48923D64DCB}" sibTransId="{9FCC78EA-2C57-4E5B-9A14-FCA19E2E4131}"/>
    <dgm:cxn modelId="{691F589C-58F9-4D24-BC1A-4803BE86C9AC}" srcId="{D92DE6C5-F9AD-4073-A38F-0121A651A591}" destId="{DD119B2D-48FB-477C-B54E-C07A96BEFFB3}" srcOrd="1" destOrd="0" parTransId="{61305890-FA41-4DE9-A30B-E5FB3C23CA80}" sibTransId="{F51B9A85-3CDC-40C6-A6C1-64A874A9FEEB}"/>
    <dgm:cxn modelId="{3FE374A1-F1EB-4937-959A-71170E92C0F4}" type="presOf" srcId="{45D97E86-4DD7-412A-AB8B-FD8A12E37417}" destId="{97110D3F-8A6F-4D0A-8A88-9D22FCBF3EDC}" srcOrd="0" destOrd="0" presId="urn:microsoft.com/office/officeart/2005/8/layout/default"/>
    <dgm:cxn modelId="{FA66D2AD-9C10-4CB2-B05B-38EF398623A0}" srcId="{D92DE6C5-F9AD-4073-A38F-0121A651A591}" destId="{45D97E86-4DD7-412A-AB8B-FD8A12E37417}" srcOrd="2" destOrd="0" parTransId="{A72A266D-77FB-4352-98B2-071CEE5A7563}" sibTransId="{220F2287-1CCE-42A5-B59B-B96EDC41FFD6}"/>
    <dgm:cxn modelId="{A26F8CCD-2E8C-4340-BB5B-A206FCE51B35}" type="presOf" srcId="{D92DE6C5-F9AD-4073-A38F-0121A651A591}" destId="{25EB3B60-E9E7-43F1-9FFF-6CDB7D7E7CE9}" srcOrd="0" destOrd="0" presId="urn:microsoft.com/office/officeart/2005/8/layout/default"/>
    <dgm:cxn modelId="{641672DC-3DC9-4B10-BD7C-A7AEC193D6D4}" srcId="{D92DE6C5-F9AD-4073-A38F-0121A651A591}" destId="{C91750EA-EAF9-4BC8-A389-81DECD0CF6C3}" srcOrd="0" destOrd="0" parTransId="{7FFB0589-341D-4A97-B24E-A14FE99C20C5}" sibTransId="{7F707513-812F-4132-ABCB-B7B54D205557}"/>
    <dgm:cxn modelId="{0A5C2CE4-2AE9-4F37-BB15-8FD465378CFE}" type="presOf" srcId="{6B2287C0-CFE6-4282-8C15-84B9770EC05D}" destId="{7524168A-D952-4557-9329-5A0072D6D18B}" srcOrd="0" destOrd="0" presId="urn:microsoft.com/office/officeart/2005/8/layout/default"/>
    <dgm:cxn modelId="{522F1FF3-B927-49E9-A4B6-1A24BB1BA44C}" type="presOf" srcId="{0996D787-0EBA-4558-A961-6D7A2FAE08D8}" destId="{DBE4C6C5-B71D-46BB-8FAA-F3CD0E808992}" srcOrd="0" destOrd="0" presId="urn:microsoft.com/office/officeart/2005/8/layout/default"/>
    <dgm:cxn modelId="{7ADF06F5-169D-4BCB-B414-8AAE05FF4F81}" srcId="{D92DE6C5-F9AD-4073-A38F-0121A651A591}" destId="{6B2287C0-CFE6-4282-8C15-84B9770EC05D}" srcOrd="3" destOrd="0" parTransId="{24967913-8279-4444-AFA9-82200AEF19C1}" sibTransId="{50BE3DED-73F3-40FB-99AB-76CED6DBAE1D}"/>
    <dgm:cxn modelId="{E9708DF5-5207-41B3-BD68-FCEF55C6A05E}" type="presParOf" srcId="{25EB3B60-E9E7-43F1-9FFF-6CDB7D7E7CE9}" destId="{D7DA9D2E-1A4D-4A9A-9F4F-A42739724E08}" srcOrd="0" destOrd="0" presId="urn:microsoft.com/office/officeart/2005/8/layout/default"/>
    <dgm:cxn modelId="{03FD5AE9-0765-4E11-B32F-B573F927E933}" type="presParOf" srcId="{25EB3B60-E9E7-43F1-9FFF-6CDB7D7E7CE9}" destId="{8CFF8BC7-A9AF-4E5A-BC84-E6039CF5B663}" srcOrd="1" destOrd="0" presId="urn:microsoft.com/office/officeart/2005/8/layout/default"/>
    <dgm:cxn modelId="{F47D8FE5-E3E2-4450-B06F-F8CF29929C84}" type="presParOf" srcId="{25EB3B60-E9E7-43F1-9FFF-6CDB7D7E7CE9}" destId="{1554D19E-75AF-43C1-ACDB-9C6680FE50DD}" srcOrd="2" destOrd="0" presId="urn:microsoft.com/office/officeart/2005/8/layout/default"/>
    <dgm:cxn modelId="{4DF54823-D45B-42AE-9CA9-65F6F2AB5BDF}" type="presParOf" srcId="{25EB3B60-E9E7-43F1-9FFF-6CDB7D7E7CE9}" destId="{9E83F527-3DE5-41FD-A95E-155703113220}" srcOrd="3" destOrd="0" presId="urn:microsoft.com/office/officeart/2005/8/layout/default"/>
    <dgm:cxn modelId="{239DC575-A826-46EA-8CA6-25ABB455D65E}" type="presParOf" srcId="{25EB3B60-E9E7-43F1-9FFF-6CDB7D7E7CE9}" destId="{97110D3F-8A6F-4D0A-8A88-9D22FCBF3EDC}" srcOrd="4" destOrd="0" presId="urn:microsoft.com/office/officeart/2005/8/layout/default"/>
    <dgm:cxn modelId="{41705D25-C8CA-449A-B6C3-0804AFFF782D}" type="presParOf" srcId="{25EB3B60-E9E7-43F1-9FFF-6CDB7D7E7CE9}" destId="{BA519101-A6A1-43BE-8171-7872E6AC99AE}" srcOrd="5" destOrd="0" presId="urn:microsoft.com/office/officeart/2005/8/layout/default"/>
    <dgm:cxn modelId="{1E7B17A7-67DC-4A6F-B3D6-292F8278A818}" type="presParOf" srcId="{25EB3B60-E9E7-43F1-9FFF-6CDB7D7E7CE9}" destId="{7524168A-D952-4557-9329-5A0072D6D18B}" srcOrd="6" destOrd="0" presId="urn:microsoft.com/office/officeart/2005/8/layout/default"/>
    <dgm:cxn modelId="{62BDB93C-0280-4512-83CB-996A6D4CAE1F}" type="presParOf" srcId="{25EB3B60-E9E7-43F1-9FFF-6CDB7D7E7CE9}" destId="{8BE96285-C4B7-44EC-91EE-2A1EC31111A4}" srcOrd="7" destOrd="0" presId="urn:microsoft.com/office/officeart/2005/8/layout/default"/>
    <dgm:cxn modelId="{F8EF713F-47AD-4E80-84CA-EB6E1B0B5B07}" type="presParOf" srcId="{25EB3B60-E9E7-43F1-9FFF-6CDB7D7E7CE9}" destId="{73A456A3-95EB-4C67-9839-57B0F140A40A}" srcOrd="8" destOrd="0" presId="urn:microsoft.com/office/officeart/2005/8/layout/default"/>
    <dgm:cxn modelId="{5E75C6DD-742E-41D2-BECD-154EEAAD6DF9}" type="presParOf" srcId="{25EB3B60-E9E7-43F1-9FFF-6CDB7D7E7CE9}" destId="{A6250718-E62C-4221-A601-84D334C87DE8}" srcOrd="9" destOrd="0" presId="urn:microsoft.com/office/officeart/2005/8/layout/default"/>
    <dgm:cxn modelId="{49A4D06F-451B-4372-B100-98FEC6225F86}" type="presParOf" srcId="{25EB3B60-E9E7-43F1-9FFF-6CDB7D7E7CE9}" destId="{DBE4C6C5-B71D-46BB-8FAA-F3CD0E808992}" srcOrd="1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12C5F1-7DF1-4A72-B573-F22F48766F01}"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C5CA4ED8-02B1-402A-96E1-A3B977541CB6}">
      <dgm:prSet/>
      <dgm:spPr/>
      <dgm:t>
        <a:bodyPr/>
        <a:lstStyle/>
        <a:p>
          <a:r>
            <a:rPr lang="en-US"/>
            <a:t>The officer will call the suicide code over the incident command system and the picket will open the gate for officers to respond to the scene with help and an emergency response kit.</a:t>
          </a:r>
        </a:p>
      </dgm:t>
    </dgm:pt>
    <dgm:pt modelId="{0906A45E-88E2-48AC-8A9C-999394210676}" type="parTrans" cxnId="{76779D8B-3ECB-4D1C-B151-62E7EAECA166}">
      <dgm:prSet/>
      <dgm:spPr/>
      <dgm:t>
        <a:bodyPr/>
        <a:lstStyle/>
        <a:p>
          <a:endParaRPr lang="en-US"/>
        </a:p>
      </dgm:t>
    </dgm:pt>
    <dgm:pt modelId="{5BAF8F35-DDED-4942-9DA2-5DFCF3B780DE}" type="sibTrans" cxnId="{76779D8B-3ECB-4D1C-B151-62E7EAECA166}">
      <dgm:prSet/>
      <dgm:spPr/>
      <dgm:t>
        <a:bodyPr/>
        <a:lstStyle/>
        <a:p>
          <a:endParaRPr lang="en-US"/>
        </a:p>
      </dgm:t>
    </dgm:pt>
    <dgm:pt modelId="{806523B5-5C95-4484-A21E-E1C5300E63AD}">
      <dgm:prSet/>
      <dgm:spPr/>
      <dgm:t>
        <a:bodyPr/>
        <a:lstStyle/>
        <a:p>
          <a:r>
            <a:rPr lang="en-US"/>
            <a:t>The emergency kit includes a one-way valve mask, 911 tool (tool to cut litager), purell packets, gloves, and biohazard bag.</a:t>
          </a:r>
        </a:p>
      </dgm:t>
    </dgm:pt>
    <dgm:pt modelId="{13E7BEFB-21C6-4FC9-A473-D42AB36D8095}" type="parTrans" cxnId="{53A3D808-DAD8-48E1-ADBA-2A18EB13E99F}">
      <dgm:prSet/>
      <dgm:spPr/>
      <dgm:t>
        <a:bodyPr/>
        <a:lstStyle/>
        <a:p>
          <a:endParaRPr lang="en-US"/>
        </a:p>
      </dgm:t>
    </dgm:pt>
    <dgm:pt modelId="{2C29BDA3-368C-4EED-84BF-5ADC6F0DECC0}" type="sibTrans" cxnId="{53A3D808-DAD8-48E1-ADBA-2A18EB13E99F}">
      <dgm:prSet/>
      <dgm:spPr/>
      <dgm:t>
        <a:bodyPr/>
        <a:lstStyle/>
        <a:p>
          <a:endParaRPr lang="en-US"/>
        </a:p>
      </dgm:t>
    </dgm:pt>
    <dgm:pt modelId="{C310BFAB-D952-444B-AD65-BE3BC421F581}">
      <dgm:prSet/>
      <dgm:spPr/>
      <dgm:t>
        <a:bodyPr/>
        <a:lstStyle/>
        <a:p>
          <a:r>
            <a:rPr lang="en-US"/>
            <a:t>If necessary, officers CAN start CPR. All officers are BLS certified.</a:t>
          </a:r>
        </a:p>
      </dgm:t>
    </dgm:pt>
    <dgm:pt modelId="{C75C98A0-C728-444E-9DFB-97FF25D2152E}" type="parTrans" cxnId="{C3CF0A77-9EE0-408E-978E-31C34A2F0CC6}">
      <dgm:prSet/>
      <dgm:spPr/>
      <dgm:t>
        <a:bodyPr/>
        <a:lstStyle/>
        <a:p>
          <a:endParaRPr lang="en-US"/>
        </a:p>
      </dgm:t>
    </dgm:pt>
    <dgm:pt modelId="{A68063A0-EA77-4869-A873-3EDB6D24315B}" type="sibTrans" cxnId="{C3CF0A77-9EE0-408E-978E-31C34A2F0CC6}">
      <dgm:prSet/>
      <dgm:spPr/>
      <dgm:t>
        <a:bodyPr/>
        <a:lstStyle/>
        <a:p>
          <a:endParaRPr lang="en-US"/>
        </a:p>
      </dgm:t>
    </dgm:pt>
    <dgm:pt modelId="{224003CB-549A-4D97-9C5F-0AE914D3E89E}">
      <dgm:prSet/>
      <dgm:spPr/>
      <dgm:t>
        <a:bodyPr/>
        <a:lstStyle/>
        <a:p>
          <a:r>
            <a:rPr lang="en-US"/>
            <a:t>Commander calls for “B” responders for back up if needed</a:t>
          </a:r>
        </a:p>
      </dgm:t>
    </dgm:pt>
    <dgm:pt modelId="{011CB810-F374-4405-95FF-19153FCE6649}" type="parTrans" cxnId="{667FCC39-965E-42EC-9852-7F33488984D9}">
      <dgm:prSet/>
      <dgm:spPr/>
      <dgm:t>
        <a:bodyPr/>
        <a:lstStyle/>
        <a:p>
          <a:endParaRPr lang="en-US"/>
        </a:p>
      </dgm:t>
    </dgm:pt>
    <dgm:pt modelId="{7785F235-2FC4-42AB-B03A-F56693E8E2AF}" type="sibTrans" cxnId="{667FCC39-965E-42EC-9852-7F33488984D9}">
      <dgm:prSet/>
      <dgm:spPr/>
      <dgm:t>
        <a:bodyPr/>
        <a:lstStyle/>
        <a:p>
          <a:endParaRPr lang="en-US"/>
        </a:p>
      </dgm:t>
    </dgm:pt>
    <dgm:pt modelId="{0B15C134-F3BC-4D6D-99A9-DA349A16E3E8}" type="pres">
      <dgm:prSet presAssocID="{6512C5F1-7DF1-4A72-B573-F22F48766F01}" presName="outerComposite" presStyleCnt="0">
        <dgm:presLayoutVars>
          <dgm:chMax val="5"/>
          <dgm:dir/>
          <dgm:resizeHandles val="exact"/>
        </dgm:presLayoutVars>
      </dgm:prSet>
      <dgm:spPr/>
    </dgm:pt>
    <dgm:pt modelId="{B13C9703-9EA7-42E6-BE62-A639F0573837}" type="pres">
      <dgm:prSet presAssocID="{6512C5F1-7DF1-4A72-B573-F22F48766F01}" presName="dummyMaxCanvas" presStyleCnt="0">
        <dgm:presLayoutVars/>
      </dgm:prSet>
      <dgm:spPr/>
    </dgm:pt>
    <dgm:pt modelId="{E239882D-A589-423B-A0E4-20DC2D6D2BCC}" type="pres">
      <dgm:prSet presAssocID="{6512C5F1-7DF1-4A72-B573-F22F48766F01}" presName="FourNodes_1" presStyleLbl="node1" presStyleIdx="0" presStyleCnt="4">
        <dgm:presLayoutVars>
          <dgm:bulletEnabled val="1"/>
        </dgm:presLayoutVars>
      </dgm:prSet>
      <dgm:spPr/>
    </dgm:pt>
    <dgm:pt modelId="{AD6AA2B6-CB7A-40B7-B810-8F6C64FDC198}" type="pres">
      <dgm:prSet presAssocID="{6512C5F1-7DF1-4A72-B573-F22F48766F01}" presName="FourNodes_2" presStyleLbl="node1" presStyleIdx="1" presStyleCnt="4">
        <dgm:presLayoutVars>
          <dgm:bulletEnabled val="1"/>
        </dgm:presLayoutVars>
      </dgm:prSet>
      <dgm:spPr/>
    </dgm:pt>
    <dgm:pt modelId="{055B603B-46D8-49E1-A226-C1F816409A43}" type="pres">
      <dgm:prSet presAssocID="{6512C5F1-7DF1-4A72-B573-F22F48766F01}" presName="FourNodes_3" presStyleLbl="node1" presStyleIdx="2" presStyleCnt="4">
        <dgm:presLayoutVars>
          <dgm:bulletEnabled val="1"/>
        </dgm:presLayoutVars>
      </dgm:prSet>
      <dgm:spPr/>
    </dgm:pt>
    <dgm:pt modelId="{DA7686E1-84AD-41F0-B26A-41F5795476A1}" type="pres">
      <dgm:prSet presAssocID="{6512C5F1-7DF1-4A72-B573-F22F48766F01}" presName="FourNodes_4" presStyleLbl="node1" presStyleIdx="3" presStyleCnt="4">
        <dgm:presLayoutVars>
          <dgm:bulletEnabled val="1"/>
        </dgm:presLayoutVars>
      </dgm:prSet>
      <dgm:spPr/>
    </dgm:pt>
    <dgm:pt modelId="{94DB79B5-F1ED-4C02-8F8D-71DFBF709B00}" type="pres">
      <dgm:prSet presAssocID="{6512C5F1-7DF1-4A72-B573-F22F48766F01}" presName="FourConn_1-2" presStyleLbl="fgAccFollowNode1" presStyleIdx="0" presStyleCnt="3">
        <dgm:presLayoutVars>
          <dgm:bulletEnabled val="1"/>
        </dgm:presLayoutVars>
      </dgm:prSet>
      <dgm:spPr/>
    </dgm:pt>
    <dgm:pt modelId="{FE72B16A-DA26-4799-A6D2-25F9EAF0C9C6}" type="pres">
      <dgm:prSet presAssocID="{6512C5F1-7DF1-4A72-B573-F22F48766F01}" presName="FourConn_2-3" presStyleLbl="fgAccFollowNode1" presStyleIdx="1" presStyleCnt="3">
        <dgm:presLayoutVars>
          <dgm:bulletEnabled val="1"/>
        </dgm:presLayoutVars>
      </dgm:prSet>
      <dgm:spPr/>
    </dgm:pt>
    <dgm:pt modelId="{02677CF6-B193-4D82-A4C4-13117A600DB0}" type="pres">
      <dgm:prSet presAssocID="{6512C5F1-7DF1-4A72-B573-F22F48766F01}" presName="FourConn_3-4" presStyleLbl="fgAccFollowNode1" presStyleIdx="2" presStyleCnt="3">
        <dgm:presLayoutVars>
          <dgm:bulletEnabled val="1"/>
        </dgm:presLayoutVars>
      </dgm:prSet>
      <dgm:spPr/>
    </dgm:pt>
    <dgm:pt modelId="{31A91843-8C90-4B02-870C-BFAC8EC00000}" type="pres">
      <dgm:prSet presAssocID="{6512C5F1-7DF1-4A72-B573-F22F48766F01}" presName="FourNodes_1_text" presStyleLbl="node1" presStyleIdx="3" presStyleCnt="4">
        <dgm:presLayoutVars>
          <dgm:bulletEnabled val="1"/>
        </dgm:presLayoutVars>
      </dgm:prSet>
      <dgm:spPr/>
    </dgm:pt>
    <dgm:pt modelId="{61D2441E-B754-44B2-8F08-E41D1C08ECFC}" type="pres">
      <dgm:prSet presAssocID="{6512C5F1-7DF1-4A72-B573-F22F48766F01}" presName="FourNodes_2_text" presStyleLbl="node1" presStyleIdx="3" presStyleCnt="4">
        <dgm:presLayoutVars>
          <dgm:bulletEnabled val="1"/>
        </dgm:presLayoutVars>
      </dgm:prSet>
      <dgm:spPr/>
    </dgm:pt>
    <dgm:pt modelId="{ED165BD7-7EB7-4BD3-B4BA-D544C4F24395}" type="pres">
      <dgm:prSet presAssocID="{6512C5F1-7DF1-4A72-B573-F22F48766F01}" presName="FourNodes_3_text" presStyleLbl="node1" presStyleIdx="3" presStyleCnt="4">
        <dgm:presLayoutVars>
          <dgm:bulletEnabled val="1"/>
        </dgm:presLayoutVars>
      </dgm:prSet>
      <dgm:spPr/>
    </dgm:pt>
    <dgm:pt modelId="{09BA474F-7646-40D7-96EE-FA9F78DA13B2}" type="pres">
      <dgm:prSet presAssocID="{6512C5F1-7DF1-4A72-B573-F22F48766F01}" presName="FourNodes_4_text" presStyleLbl="node1" presStyleIdx="3" presStyleCnt="4">
        <dgm:presLayoutVars>
          <dgm:bulletEnabled val="1"/>
        </dgm:presLayoutVars>
      </dgm:prSet>
      <dgm:spPr/>
    </dgm:pt>
  </dgm:ptLst>
  <dgm:cxnLst>
    <dgm:cxn modelId="{77240F02-D9F2-4AD4-A0FD-3CA514A5D4CC}" type="presOf" srcId="{806523B5-5C95-4484-A21E-E1C5300E63AD}" destId="{61D2441E-B754-44B2-8F08-E41D1C08ECFC}" srcOrd="1" destOrd="0" presId="urn:microsoft.com/office/officeart/2005/8/layout/vProcess5"/>
    <dgm:cxn modelId="{DB323804-BCE3-455D-976A-518476D4646D}" type="presOf" srcId="{C5CA4ED8-02B1-402A-96E1-A3B977541CB6}" destId="{31A91843-8C90-4B02-870C-BFAC8EC00000}" srcOrd="1" destOrd="0" presId="urn:microsoft.com/office/officeart/2005/8/layout/vProcess5"/>
    <dgm:cxn modelId="{53A3D808-DAD8-48E1-ADBA-2A18EB13E99F}" srcId="{6512C5F1-7DF1-4A72-B573-F22F48766F01}" destId="{806523B5-5C95-4484-A21E-E1C5300E63AD}" srcOrd="1" destOrd="0" parTransId="{13E7BEFB-21C6-4FC9-A473-D42AB36D8095}" sibTransId="{2C29BDA3-368C-4EED-84BF-5ADC6F0DECC0}"/>
    <dgm:cxn modelId="{1875D10D-AB03-44C8-AB47-04BF1712D322}" type="presOf" srcId="{C310BFAB-D952-444B-AD65-BE3BC421F581}" destId="{ED165BD7-7EB7-4BD3-B4BA-D544C4F24395}" srcOrd="1" destOrd="0" presId="urn:microsoft.com/office/officeart/2005/8/layout/vProcess5"/>
    <dgm:cxn modelId="{EF400C2A-3C02-46BE-9E97-A54596E3E034}" type="presOf" srcId="{224003CB-549A-4D97-9C5F-0AE914D3E89E}" destId="{09BA474F-7646-40D7-96EE-FA9F78DA13B2}" srcOrd="1" destOrd="0" presId="urn:microsoft.com/office/officeart/2005/8/layout/vProcess5"/>
    <dgm:cxn modelId="{7E47152F-2183-4DBC-9350-74A5E41273A7}" type="presOf" srcId="{6512C5F1-7DF1-4A72-B573-F22F48766F01}" destId="{0B15C134-F3BC-4D6D-99A9-DA349A16E3E8}" srcOrd="0" destOrd="0" presId="urn:microsoft.com/office/officeart/2005/8/layout/vProcess5"/>
    <dgm:cxn modelId="{667FCC39-965E-42EC-9852-7F33488984D9}" srcId="{6512C5F1-7DF1-4A72-B573-F22F48766F01}" destId="{224003CB-549A-4D97-9C5F-0AE914D3E89E}" srcOrd="3" destOrd="0" parTransId="{011CB810-F374-4405-95FF-19153FCE6649}" sibTransId="{7785F235-2FC4-42AB-B03A-F56693E8E2AF}"/>
    <dgm:cxn modelId="{F07B3954-AFEA-456B-A176-250F27C9FED0}" type="presOf" srcId="{C5CA4ED8-02B1-402A-96E1-A3B977541CB6}" destId="{E239882D-A589-423B-A0E4-20DC2D6D2BCC}" srcOrd="0" destOrd="0" presId="urn:microsoft.com/office/officeart/2005/8/layout/vProcess5"/>
    <dgm:cxn modelId="{C3CF0A77-9EE0-408E-978E-31C34A2F0CC6}" srcId="{6512C5F1-7DF1-4A72-B573-F22F48766F01}" destId="{C310BFAB-D952-444B-AD65-BE3BC421F581}" srcOrd="2" destOrd="0" parTransId="{C75C98A0-C728-444E-9DFB-97FF25D2152E}" sibTransId="{A68063A0-EA77-4869-A873-3EDB6D24315B}"/>
    <dgm:cxn modelId="{391B7E87-C416-41A8-A686-F1E5E955E19A}" type="presOf" srcId="{806523B5-5C95-4484-A21E-E1C5300E63AD}" destId="{AD6AA2B6-CB7A-40B7-B810-8F6C64FDC198}" srcOrd="0" destOrd="0" presId="urn:microsoft.com/office/officeart/2005/8/layout/vProcess5"/>
    <dgm:cxn modelId="{40240B8A-A538-4A97-8675-BCE779009375}" type="presOf" srcId="{2C29BDA3-368C-4EED-84BF-5ADC6F0DECC0}" destId="{FE72B16A-DA26-4799-A6D2-25F9EAF0C9C6}" srcOrd="0" destOrd="0" presId="urn:microsoft.com/office/officeart/2005/8/layout/vProcess5"/>
    <dgm:cxn modelId="{6759538B-3C4A-4C09-B593-E1594E27502D}" type="presOf" srcId="{224003CB-549A-4D97-9C5F-0AE914D3E89E}" destId="{DA7686E1-84AD-41F0-B26A-41F5795476A1}" srcOrd="0" destOrd="0" presId="urn:microsoft.com/office/officeart/2005/8/layout/vProcess5"/>
    <dgm:cxn modelId="{76779D8B-3ECB-4D1C-B151-62E7EAECA166}" srcId="{6512C5F1-7DF1-4A72-B573-F22F48766F01}" destId="{C5CA4ED8-02B1-402A-96E1-A3B977541CB6}" srcOrd="0" destOrd="0" parTransId="{0906A45E-88E2-48AC-8A9C-999394210676}" sibTransId="{5BAF8F35-DDED-4942-9DA2-5DFCF3B780DE}"/>
    <dgm:cxn modelId="{0A772D96-A6CF-4607-A2E8-D97FEFD47644}" type="presOf" srcId="{5BAF8F35-DDED-4942-9DA2-5DFCF3B780DE}" destId="{94DB79B5-F1ED-4C02-8F8D-71DFBF709B00}" srcOrd="0" destOrd="0" presId="urn:microsoft.com/office/officeart/2005/8/layout/vProcess5"/>
    <dgm:cxn modelId="{CCED38B9-DFD0-4662-8F28-0C40C5909B4C}" type="presOf" srcId="{A68063A0-EA77-4869-A873-3EDB6D24315B}" destId="{02677CF6-B193-4D82-A4C4-13117A600DB0}" srcOrd="0" destOrd="0" presId="urn:microsoft.com/office/officeart/2005/8/layout/vProcess5"/>
    <dgm:cxn modelId="{F3B84ADC-6B9F-4A57-B8FB-CD2B0C1C003E}" type="presOf" srcId="{C310BFAB-D952-444B-AD65-BE3BC421F581}" destId="{055B603B-46D8-49E1-A226-C1F816409A43}" srcOrd="0" destOrd="0" presId="urn:microsoft.com/office/officeart/2005/8/layout/vProcess5"/>
    <dgm:cxn modelId="{CB8CE1B0-C875-47F6-BF86-40E2F42C77C2}" type="presParOf" srcId="{0B15C134-F3BC-4D6D-99A9-DA349A16E3E8}" destId="{B13C9703-9EA7-42E6-BE62-A639F0573837}" srcOrd="0" destOrd="0" presId="urn:microsoft.com/office/officeart/2005/8/layout/vProcess5"/>
    <dgm:cxn modelId="{CD6CBF79-C5F8-42EB-AF15-5053F2D23483}" type="presParOf" srcId="{0B15C134-F3BC-4D6D-99A9-DA349A16E3E8}" destId="{E239882D-A589-423B-A0E4-20DC2D6D2BCC}" srcOrd="1" destOrd="0" presId="urn:microsoft.com/office/officeart/2005/8/layout/vProcess5"/>
    <dgm:cxn modelId="{F775C0E1-DDEB-436B-9E19-8841A4AE05EF}" type="presParOf" srcId="{0B15C134-F3BC-4D6D-99A9-DA349A16E3E8}" destId="{AD6AA2B6-CB7A-40B7-B810-8F6C64FDC198}" srcOrd="2" destOrd="0" presId="urn:microsoft.com/office/officeart/2005/8/layout/vProcess5"/>
    <dgm:cxn modelId="{38D33EB2-165F-47FD-98AE-BE244C7FFBEA}" type="presParOf" srcId="{0B15C134-F3BC-4D6D-99A9-DA349A16E3E8}" destId="{055B603B-46D8-49E1-A226-C1F816409A43}" srcOrd="3" destOrd="0" presId="urn:microsoft.com/office/officeart/2005/8/layout/vProcess5"/>
    <dgm:cxn modelId="{814944E1-DF66-40F0-8242-F29E91CFFD66}" type="presParOf" srcId="{0B15C134-F3BC-4D6D-99A9-DA349A16E3E8}" destId="{DA7686E1-84AD-41F0-B26A-41F5795476A1}" srcOrd="4" destOrd="0" presId="urn:microsoft.com/office/officeart/2005/8/layout/vProcess5"/>
    <dgm:cxn modelId="{5AD4A827-DCB8-4FA8-A4A8-E8AC17DF6AAF}" type="presParOf" srcId="{0B15C134-F3BC-4D6D-99A9-DA349A16E3E8}" destId="{94DB79B5-F1ED-4C02-8F8D-71DFBF709B00}" srcOrd="5" destOrd="0" presId="urn:microsoft.com/office/officeart/2005/8/layout/vProcess5"/>
    <dgm:cxn modelId="{181E5739-D5B4-4B6F-9E56-7E5C4F11FEE2}" type="presParOf" srcId="{0B15C134-F3BC-4D6D-99A9-DA349A16E3E8}" destId="{FE72B16A-DA26-4799-A6D2-25F9EAF0C9C6}" srcOrd="6" destOrd="0" presId="urn:microsoft.com/office/officeart/2005/8/layout/vProcess5"/>
    <dgm:cxn modelId="{9B74C7E3-AECD-4087-972D-34312C7C1CEB}" type="presParOf" srcId="{0B15C134-F3BC-4D6D-99A9-DA349A16E3E8}" destId="{02677CF6-B193-4D82-A4C4-13117A600DB0}" srcOrd="7" destOrd="0" presId="urn:microsoft.com/office/officeart/2005/8/layout/vProcess5"/>
    <dgm:cxn modelId="{BE0696B4-B7D3-4452-B8FD-E958FC6949B7}" type="presParOf" srcId="{0B15C134-F3BC-4D6D-99A9-DA349A16E3E8}" destId="{31A91843-8C90-4B02-870C-BFAC8EC00000}" srcOrd="8" destOrd="0" presId="urn:microsoft.com/office/officeart/2005/8/layout/vProcess5"/>
    <dgm:cxn modelId="{E72D06A3-ECF7-4DCC-9449-18B089F0F8BA}" type="presParOf" srcId="{0B15C134-F3BC-4D6D-99A9-DA349A16E3E8}" destId="{61D2441E-B754-44B2-8F08-E41D1C08ECFC}" srcOrd="9" destOrd="0" presId="urn:microsoft.com/office/officeart/2005/8/layout/vProcess5"/>
    <dgm:cxn modelId="{A595C84F-DDC9-4468-A929-60443C2B46AB}" type="presParOf" srcId="{0B15C134-F3BC-4D6D-99A9-DA349A16E3E8}" destId="{ED165BD7-7EB7-4BD3-B4BA-D544C4F24395}" srcOrd="10" destOrd="0" presId="urn:microsoft.com/office/officeart/2005/8/layout/vProcess5"/>
    <dgm:cxn modelId="{22F6D93D-BFDC-4E9A-A004-E6B0B2107CF7}" type="presParOf" srcId="{0B15C134-F3BC-4D6D-99A9-DA349A16E3E8}" destId="{09BA474F-7646-40D7-96EE-FA9F78DA13B2}" srcOrd="11"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1AB58E-487F-4C23-B592-76B4AF989093}">
      <dsp:nvSpPr>
        <dsp:cNvPr id="0" name=""/>
        <dsp:cNvSpPr/>
      </dsp:nvSpPr>
      <dsp:spPr>
        <a:xfrm>
          <a:off x="573" y="515875"/>
          <a:ext cx="2236468" cy="134188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The TDCJ (Texas Department of Criminal Justice) Hospital, also known as Hospital Galveston, is a unique facility.  It is the only maximum-security hospital facility expressly designed for offender care on a medical center campus.</a:t>
          </a:r>
        </a:p>
      </dsp:txBody>
      <dsp:txXfrm>
        <a:off x="573" y="515875"/>
        <a:ext cx="2236468" cy="1341880"/>
      </dsp:txXfrm>
    </dsp:sp>
    <dsp:sp modelId="{0A500326-E448-482E-AC77-3CEC64C40A31}">
      <dsp:nvSpPr>
        <dsp:cNvPr id="0" name=""/>
        <dsp:cNvSpPr/>
      </dsp:nvSpPr>
      <dsp:spPr>
        <a:xfrm>
          <a:off x="2460688" y="515875"/>
          <a:ext cx="2236468" cy="1341880"/>
        </a:xfrm>
        <a:prstGeom prst="rect">
          <a:avLst/>
        </a:prstGeom>
        <a:solidFill>
          <a:schemeClr val="accent5">
            <a:hueOff val="-3038037"/>
            <a:satOff val="-207"/>
            <a:lumOff val="49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The two state agencies, UTMB and the TDCJ Hospital, maintain a distinctive partnership.  </a:t>
          </a:r>
        </a:p>
      </dsp:txBody>
      <dsp:txXfrm>
        <a:off x="2460688" y="515875"/>
        <a:ext cx="2236468" cy="1341880"/>
      </dsp:txXfrm>
    </dsp:sp>
    <dsp:sp modelId="{392B4CA2-C3A7-4FF4-B5EF-49D7485E6391}">
      <dsp:nvSpPr>
        <dsp:cNvPr id="0" name=""/>
        <dsp:cNvSpPr/>
      </dsp:nvSpPr>
      <dsp:spPr>
        <a:xfrm>
          <a:off x="573" y="2081403"/>
          <a:ext cx="2236468" cy="1341880"/>
        </a:xfrm>
        <a:prstGeom prst="rect">
          <a:avLst/>
        </a:prstGeom>
        <a:solidFill>
          <a:schemeClr val="accent5">
            <a:hueOff val="-6076075"/>
            <a:satOff val="-413"/>
            <a:lumOff val="98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The primary goal of Hospital Galveston is to deliver high quality medical care in a safe and secure environment.  This goal is accomplished by the presence of security officers and by the responsible awareness of each staff member.</a:t>
          </a:r>
        </a:p>
      </dsp:txBody>
      <dsp:txXfrm>
        <a:off x="573" y="2081403"/>
        <a:ext cx="2236468" cy="1341880"/>
      </dsp:txXfrm>
    </dsp:sp>
    <dsp:sp modelId="{8632AC52-ADFB-49E8-BBE9-8F051931F7D6}">
      <dsp:nvSpPr>
        <dsp:cNvPr id="0" name=""/>
        <dsp:cNvSpPr/>
      </dsp:nvSpPr>
      <dsp:spPr>
        <a:xfrm>
          <a:off x="2460688" y="2081403"/>
          <a:ext cx="2236468" cy="1341880"/>
        </a:xfrm>
        <a:prstGeom prst="rect">
          <a:avLst/>
        </a:prstGeom>
        <a:solidFill>
          <a:schemeClr val="accent5">
            <a:hueOff val="-9114112"/>
            <a:satOff val="-620"/>
            <a:lumOff val="147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UTMB Healthcare workers may be required to care for patients who are prisoners from a variety of institutions, such as Texas Youth Commission (excluding Galveston Campus),  County and City Jails, as well as Federal Prisons. </a:t>
          </a:r>
        </a:p>
      </dsp:txBody>
      <dsp:txXfrm>
        <a:off x="2460688" y="2081403"/>
        <a:ext cx="2236468" cy="1341880"/>
      </dsp:txXfrm>
    </dsp:sp>
    <dsp:sp modelId="{72154331-59AF-4CC7-BED9-32CF24A3BE48}">
      <dsp:nvSpPr>
        <dsp:cNvPr id="0" name=""/>
        <dsp:cNvSpPr/>
      </dsp:nvSpPr>
      <dsp:spPr>
        <a:xfrm>
          <a:off x="1230630" y="3646931"/>
          <a:ext cx="2236468" cy="1341880"/>
        </a:xfrm>
        <a:prstGeom prst="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a:t>Agency policies may vary, but the information in this course will apply to most interactions you will have with an incarcerated patient.</a:t>
          </a:r>
        </a:p>
      </dsp:txBody>
      <dsp:txXfrm>
        <a:off x="1230630" y="3646931"/>
        <a:ext cx="2236468" cy="1341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F4143B-13BD-4FE8-AF7D-9E81B72EC0C8}">
      <dsp:nvSpPr>
        <dsp:cNvPr id="0" name=""/>
        <dsp:cNvSpPr/>
      </dsp:nvSpPr>
      <dsp:spPr>
        <a:xfrm>
          <a:off x="0" y="0"/>
          <a:ext cx="4697730" cy="0"/>
        </a:xfrm>
        <a:prstGeom prst="line">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480837-5294-4D40-BEDF-F5476768EDA9}">
      <dsp:nvSpPr>
        <dsp:cNvPr id="0" name=""/>
        <dsp:cNvSpPr/>
      </dsp:nvSpPr>
      <dsp:spPr>
        <a:xfrm>
          <a:off x="0" y="0"/>
          <a:ext cx="4697730" cy="137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Employee Requirements</a:t>
          </a:r>
        </a:p>
      </dsp:txBody>
      <dsp:txXfrm>
        <a:off x="0" y="0"/>
        <a:ext cx="4697730" cy="1376171"/>
      </dsp:txXfrm>
    </dsp:sp>
    <dsp:sp modelId="{84C60325-72AF-4FF1-8A17-F0EC015100ED}">
      <dsp:nvSpPr>
        <dsp:cNvPr id="0" name=""/>
        <dsp:cNvSpPr/>
      </dsp:nvSpPr>
      <dsp:spPr>
        <a:xfrm>
          <a:off x="0" y="1376171"/>
          <a:ext cx="4697730" cy="0"/>
        </a:xfrm>
        <a:prstGeom prst="line">
          <a:avLst/>
        </a:prstGeom>
        <a:solidFill>
          <a:schemeClr val="accent2">
            <a:hueOff val="2147871"/>
            <a:satOff val="-6164"/>
            <a:lumOff val="-9870"/>
            <a:alphaOff val="0"/>
          </a:schemeClr>
        </a:solidFill>
        <a:ln w="19050" cap="flat" cmpd="sng" algn="ctr">
          <a:solidFill>
            <a:schemeClr val="accent2">
              <a:hueOff val="2147871"/>
              <a:satOff val="-6164"/>
              <a:lumOff val="-987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9D7954-1457-4987-88EB-F086ED977B4C}">
      <dsp:nvSpPr>
        <dsp:cNvPr id="0" name=""/>
        <dsp:cNvSpPr/>
      </dsp:nvSpPr>
      <dsp:spPr>
        <a:xfrm>
          <a:off x="0" y="1376171"/>
          <a:ext cx="4697730" cy="137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Weapons and Special Requirements</a:t>
          </a:r>
        </a:p>
      </dsp:txBody>
      <dsp:txXfrm>
        <a:off x="0" y="1376171"/>
        <a:ext cx="4697730" cy="1376171"/>
      </dsp:txXfrm>
    </dsp:sp>
    <dsp:sp modelId="{2ED61813-C480-4570-AB6A-3E58EAFFBB62}">
      <dsp:nvSpPr>
        <dsp:cNvPr id="0" name=""/>
        <dsp:cNvSpPr/>
      </dsp:nvSpPr>
      <dsp:spPr>
        <a:xfrm>
          <a:off x="0" y="2752343"/>
          <a:ext cx="4697730" cy="0"/>
        </a:xfrm>
        <a:prstGeom prst="line">
          <a:avLst/>
        </a:prstGeom>
        <a:solidFill>
          <a:schemeClr val="accent2">
            <a:hueOff val="4295743"/>
            <a:satOff val="-12329"/>
            <a:lumOff val="-19739"/>
            <a:alphaOff val="0"/>
          </a:schemeClr>
        </a:solidFill>
        <a:ln w="19050" cap="flat" cmpd="sng" algn="ctr">
          <a:solidFill>
            <a:schemeClr val="accent2">
              <a:hueOff val="4295743"/>
              <a:satOff val="-12329"/>
              <a:lumOff val="-1973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A6FE08-C3DD-4186-92C3-630167A8A5B3}">
      <dsp:nvSpPr>
        <dsp:cNvPr id="0" name=""/>
        <dsp:cNvSpPr/>
      </dsp:nvSpPr>
      <dsp:spPr>
        <a:xfrm>
          <a:off x="0" y="2752343"/>
          <a:ext cx="4697730" cy="137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Patient Care</a:t>
          </a:r>
        </a:p>
      </dsp:txBody>
      <dsp:txXfrm>
        <a:off x="0" y="2752343"/>
        <a:ext cx="4697730" cy="1376171"/>
      </dsp:txXfrm>
    </dsp:sp>
    <dsp:sp modelId="{298818D4-F16F-40A1-BEE7-530DCD906042}">
      <dsp:nvSpPr>
        <dsp:cNvPr id="0" name=""/>
        <dsp:cNvSpPr/>
      </dsp:nvSpPr>
      <dsp:spPr>
        <a:xfrm>
          <a:off x="0" y="4128515"/>
          <a:ext cx="4697730" cy="0"/>
        </a:xfrm>
        <a:prstGeom prst="line">
          <a:avLst/>
        </a:prstGeom>
        <a:solidFill>
          <a:schemeClr val="accent2">
            <a:hueOff val="6443614"/>
            <a:satOff val="-18493"/>
            <a:lumOff val="-29609"/>
            <a:alphaOff val="0"/>
          </a:schemeClr>
        </a:solidFill>
        <a:ln w="19050" cap="flat" cmpd="sng" algn="ctr">
          <a:solidFill>
            <a:schemeClr val="accent2">
              <a:hueOff val="6443614"/>
              <a:satOff val="-18493"/>
              <a:lumOff val="-2960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489BBA-FBEA-454C-B542-D126921CE247}">
      <dsp:nvSpPr>
        <dsp:cNvPr id="0" name=""/>
        <dsp:cNvSpPr/>
      </dsp:nvSpPr>
      <dsp:spPr>
        <a:xfrm>
          <a:off x="0" y="4128515"/>
          <a:ext cx="4697730" cy="137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Suicide Code Procedures and Prevention</a:t>
          </a:r>
        </a:p>
      </dsp:txBody>
      <dsp:txXfrm>
        <a:off x="0" y="4128515"/>
        <a:ext cx="4697730" cy="13761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D9B120-F80A-48D5-A86A-F7C45DEEDE0E}">
      <dsp:nvSpPr>
        <dsp:cNvPr id="0" name=""/>
        <dsp:cNvSpPr/>
      </dsp:nvSpPr>
      <dsp:spPr>
        <a:xfrm>
          <a:off x="1000" y="544413"/>
          <a:ext cx="3511658" cy="22299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DF589F-3D69-4ACD-B8CE-AEA46596A0C3}">
      <dsp:nvSpPr>
        <dsp:cNvPr id="0" name=""/>
        <dsp:cNvSpPr/>
      </dsp:nvSpPr>
      <dsp:spPr>
        <a:xfrm>
          <a:off x="391184" y="915088"/>
          <a:ext cx="3511658" cy="22299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After security clearance, obtain a barcode for scanning in and out from nursing administration on the second floor </a:t>
          </a:r>
        </a:p>
      </dsp:txBody>
      <dsp:txXfrm>
        <a:off x="456496" y="980400"/>
        <a:ext cx="3381034" cy="2099279"/>
      </dsp:txXfrm>
    </dsp:sp>
    <dsp:sp modelId="{455C6938-868C-4F0C-8980-8955AF6A4DD2}">
      <dsp:nvSpPr>
        <dsp:cNvPr id="0" name=""/>
        <dsp:cNvSpPr/>
      </dsp:nvSpPr>
      <dsp:spPr>
        <a:xfrm>
          <a:off x="4293027" y="544413"/>
          <a:ext cx="3511658" cy="22299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1CB6440-07CA-4C7F-8AF9-1090F0F07A97}">
      <dsp:nvSpPr>
        <dsp:cNvPr id="0" name=""/>
        <dsp:cNvSpPr/>
      </dsp:nvSpPr>
      <dsp:spPr>
        <a:xfrm>
          <a:off x="4683211" y="915088"/>
          <a:ext cx="3511658" cy="222990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If you do not have clearance, contact 2</a:t>
          </a:r>
          <a:r>
            <a:rPr lang="en-US" sz="2300" kern="1200" baseline="30000" dirty="0"/>
            <a:t>nd</a:t>
          </a:r>
          <a:r>
            <a:rPr lang="en-US" sz="2300" kern="1200" dirty="0"/>
            <a:t> floor of TDCJ hospital administration to file proper paperwork.</a:t>
          </a:r>
        </a:p>
      </dsp:txBody>
      <dsp:txXfrm>
        <a:off x="4748523" y="980400"/>
        <a:ext cx="3381034" cy="20992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EB127-C2F5-4C0D-B108-CC2B3F78F4F1}">
      <dsp:nvSpPr>
        <dsp:cNvPr id="0" name=""/>
        <dsp:cNvSpPr/>
      </dsp:nvSpPr>
      <dsp:spPr>
        <a:xfrm>
          <a:off x="1067419" y="402335"/>
          <a:ext cx="2391395" cy="2391664"/>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en-US" sz="1800" b="1" kern="1200" dirty="0"/>
        </a:p>
        <a:p>
          <a:pPr algn="ctr">
            <a:spcBef>
              <a:spcPct val="0"/>
            </a:spcBef>
            <a:buNone/>
          </a:pPr>
          <a:endParaRPr lang="en-US" sz="1800" b="1" kern="1200" dirty="0"/>
        </a:p>
      </dsp:txBody>
      <dsp:txXfrm>
        <a:off x="1417631" y="752586"/>
        <a:ext cx="1690971" cy="1691162"/>
      </dsp:txXfrm>
    </dsp:sp>
    <dsp:sp modelId="{8A0FF0D8-0AF7-44A4-833E-7EA23A507B5A}">
      <dsp:nvSpPr>
        <dsp:cNvPr id="0" name=""/>
        <dsp:cNvSpPr/>
      </dsp:nvSpPr>
      <dsp:spPr>
        <a:xfrm>
          <a:off x="2461045" y="73615"/>
          <a:ext cx="265874" cy="2659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988BAF3-9DE2-4A25-84FE-B7C476401BC3}">
      <dsp:nvSpPr>
        <dsp:cNvPr id="0" name=""/>
        <dsp:cNvSpPr/>
      </dsp:nvSpPr>
      <dsp:spPr>
        <a:xfrm>
          <a:off x="1831679" y="2396547"/>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288D093-07AF-4EEB-B57C-FB5DA4420E30}">
      <dsp:nvSpPr>
        <dsp:cNvPr id="0" name=""/>
        <dsp:cNvSpPr/>
      </dsp:nvSpPr>
      <dsp:spPr>
        <a:xfrm>
          <a:off x="3641781" y="1153217"/>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99685E2-34CD-4723-A342-ED2D0CA22ECA}">
      <dsp:nvSpPr>
        <dsp:cNvPr id="0" name=""/>
        <dsp:cNvSpPr/>
      </dsp:nvSpPr>
      <dsp:spPr>
        <a:xfrm>
          <a:off x="2720542" y="2601627"/>
          <a:ext cx="265874" cy="2659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82F7230-9226-4387-9620-3DC67223F95C}">
      <dsp:nvSpPr>
        <dsp:cNvPr id="0" name=""/>
        <dsp:cNvSpPr/>
      </dsp:nvSpPr>
      <dsp:spPr>
        <a:xfrm>
          <a:off x="1885638" y="451644"/>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682D7C4-37F7-4CA1-B102-AED7627E9C93}">
      <dsp:nvSpPr>
        <dsp:cNvPr id="0" name=""/>
        <dsp:cNvSpPr/>
      </dsp:nvSpPr>
      <dsp:spPr>
        <a:xfrm>
          <a:off x="1278837" y="1554435"/>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CDD2561-1FC5-4EA6-AD90-3ADAF62A41D1}">
      <dsp:nvSpPr>
        <dsp:cNvPr id="0" name=""/>
        <dsp:cNvSpPr/>
      </dsp:nvSpPr>
      <dsp:spPr>
        <a:xfrm>
          <a:off x="78005" y="183323"/>
          <a:ext cx="1375760" cy="112547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Weapons:</a:t>
          </a:r>
        </a:p>
        <a:p>
          <a:pPr marL="0" lvl="0" indent="0" algn="ctr" defTabSz="533400">
            <a:lnSpc>
              <a:spcPct val="90000"/>
            </a:lnSpc>
            <a:spcBef>
              <a:spcPct val="0"/>
            </a:spcBef>
            <a:spcAft>
              <a:spcPct val="35000"/>
            </a:spcAft>
            <a:buNone/>
          </a:pPr>
          <a:r>
            <a:rPr lang="en-US" sz="1200" b="1" kern="1200" dirty="0">
              <a:solidFill>
                <a:schemeClr val="tx1"/>
              </a:solidFill>
            </a:rPr>
            <a:t>Guns, knives, mace, knuckles</a:t>
          </a:r>
        </a:p>
      </dsp:txBody>
      <dsp:txXfrm>
        <a:off x="279480" y="348145"/>
        <a:ext cx="972810" cy="795833"/>
      </dsp:txXfrm>
    </dsp:sp>
    <dsp:sp modelId="{2470B0FE-F3CE-48F3-AE82-73016C487D68}">
      <dsp:nvSpPr>
        <dsp:cNvPr id="0" name=""/>
        <dsp:cNvSpPr/>
      </dsp:nvSpPr>
      <dsp:spPr>
        <a:xfrm>
          <a:off x="2192227" y="460026"/>
          <a:ext cx="265874" cy="2659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8BC9D73-B86D-4378-970E-5CD650E31618}">
      <dsp:nvSpPr>
        <dsp:cNvPr id="0" name=""/>
        <dsp:cNvSpPr/>
      </dsp:nvSpPr>
      <dsp:spPr>
        <a:xfrm>
          <a:off x="440500" y="1871275"/>
          <a:ext cx="480731" cy="48084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B301C3D-F1F9-4A72-AC54-827EBC1AD812}">
      <dsp:nvSpPr>
        <dsp:cNvPr id="0" name=""/>
        <dsp:cNvSpPr/>
      </dsp:nvSpPr>
      <dsp:spPr>
        <a:xfrm>
          <a:off x="3296289" y="1096082"/>
          <a:ext cx="1827470" cy="169791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endParaRPr lang="en-US" sz="1800" b="1" kern="1200" dirty="0"/>
        </a:p>
        <a:p>
          <a:pPr marL="0" lvl="0" indent="0" algn="ctr" defTabSz="800100">
            <a:lnSpc>
              <a:spcPct val="90000"/>
            </a:lnSpc>
            <a:spcBef>
              <a:spcPct val="0"/>
            </a:spcBef>
            <a:spcAft>
              <a:spcPct val="35000"/>
            </a:spcAft>
            <a:buNone/>
          </a:pPr>
          <a:r>
            <a:rPr lang="en-US" sz="1400" b="1" kern="1200" dirty="0">
              <a:solidFill>
                <a:schemeClr val="tx1"/>
              </a:solidFill>
            </a:rPr>
            <a:t>Cell phones</a:t>
          </a:r>
        </a:p>
        <a:p>
          <a:pPr marL="0" lvl="0" indent="0" algn="ctr" defTabSz="800100">
            <a:lnSpc>
              <a:spcPct val="90000"/>
            </a:lnSpc>
            <a:spcBef>
              <a:spcPct val="0"/>
            </a:spcBef>
            <a:spcAft>
              <a:spcPct val="35000"/>
            </a:spcAft>
            <a:buNone/>
          </a:pPr>
          <a:r>
            <a:rPr lang="en-US" sz="1400" b="1" kern="1200" dirty="0">
              <a:solidFill>
                <a:schemeClr val="tx1"/>
              </a:solidFill>
            </a:rPr>
            <a:t>Smart watches</a:t>
          </a:r>
        </a:p>
        <a:p>
          <a:pPr marL="0" lvl="0" indent="0" algn="ctr" defTabSz="800100">
            <a:lnSpc>
              <a:spcPct val="90000"/>
            </a:lnSpc>
            <a:spcBef>
              <a:spcPct val="0"/>
            </a:spcBef>
            <a:spcAft>
              <a:spcPct val="35000"/>
            </a:spcAft>
            <a:buNone/>
          </a:pPr>
          <a:r>
            <a:rPr lang="en-US" sz="1400" b="1" kern="1200" dirty="0">
              <a:solidFill>
                <a:schemeClr val="tx1"/>
              </a:solidFill>
            </a:rPr>
            <a:t>Recorders</a:t>
          </a:r>
        </a:p>
        <a:p>
          <a:pPr marL="0" lvl="0" indent="0" algn="ctr" defTabSz="800100">
            <a:lnSpc>
              <a:spcPct val="90000"/>
            </a:lnSpc>
            <a:spcBef>
              <a:spcPct val="0"/>
            </a:spcBef>
            <a:spcAft>
              <a:spcPct val="35000"/>
            </a:spcAft>
            <a:buNone/>
          </a:pPr>
          <a:r>
            <a:rPr lang="en-US" sz="1400" b="1" kern="1200" dirty="0">
              <a:solidFill>
                <a:schemeClr val="tx1"/>
              </a:solidFill>
            </a:rPr>
            <a:t>cameras</a:t>
          </a:r>
        </a:p>
      </dsp:txBody>
      <dsp:txXfrm>
        <a:off x="3563916" y="1344736"/>
        <a:ext cx="1292216" cy="1200609"/>
      </dsp:txXfrm>
    </dsp:sp>
    <dsp:sp modelId="{0DF8FB3E-B0B0-40D8-B039-0C7B496BBA97}">
      <dsp:nvSpPr>
        <dsp:cNvPr id="0" name=""/>
        <dsp:cNvSpPr/>
      </dsp:nvSpPr>
      <dsp:spPr>
        <a:xfrm>
          <a:off x="3299382" y="827995"/>
          <a:ext cx="265874" cy="265988"/>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22614F8-042B-41CB-A6A7-8094C903EB2F}">
      <dsp:nvSpPr>
        <dsp:cNvPr id="0" name=""/>
        <dsp:cNvSpPr/>
      </dsp:nvSpPr>
      <dsp:spPr>
        <a:xfrm>
          <a:off x="257528" y="2443486"/>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85BB588-B4E8-4D50-9280-4D4F2686007C}">
      <dsp:nvSpPr>
        <dsp:cNvPr id="0" name=""/>
        <dsp:cNvSpPr/>
      </dsp:nvSpPr>
      <dsp:spPr>
        <a:xfrm>
          <a:off x="2178492" y="2169115"/>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D568C8F-BE54-43A2-A72C-A5FFEDF8D27A}">
      <dsp:nvSpPr>
        <dsp:cNvPr id="0" name=""/>
        <dsp:cNvSpPr/>
      </dsp:nvSpPr>
      <dsp:spPr>
        <a:xfrm>
          <a:off x="3994925" y="0"/>
          <a:ext cx="1438335" cy="1353720"/>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a:solidFill>
                <a:schemeClr val="tx1"/>
              </a:solidFill>
            </a:rPr>
            <a:t>Alcoholic beverages </a:t>
          </a:r>
        </a:p>
        <a:p>
          <a:pPr marL="0" marR="0" lvl="0" indent="0" algn="ctr" defTabSz="914400" eaLnBrk="1" fontAlgn="auto" latinLnBrk="0" hangingPunct="1">
            <a:lnSpc>
              <a:spcPct val="100000"/>
            </a:lnSpc>
            <a:spcBef>
              <a:spcPct val="0"/>
            </a:spcBef>
            <a:spcAft>
              <a:spcPts val="0"/>
            </a:spcAft>
            <a:buClrTx/>
            <a:buSzTx/>
            <a:buFontTx/>
            <a:buNone/>
            <a:tabLst/>
            <a:defRPr/>
          </a:pPr>
          <a:endParaRPr lang="en-US" sz="1800" b="1" kern="1200" dirty="0">
            <a:solidFill>
              <a:schemeClr val="tx1"/>
            </a:solidFill>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1800" b="1" kern="1200" dirty="0">
              <a:solidFill>
                <a:schemeClr val="tx1"/>
              </a:solidFill>
            </a:rPr>
            <a:t>Illegal drugs</a:t>
          </a:r>
          <a:endParaRPr lang="en-US" b="1" kern="1200" dirty="0">
            <a:solidFill>
              <a:schemeClr val="tx1"/>
            </a:solidFill>
          </a:endParaRPr>
        </a:p>
      </dsp:txBody>
      <dsp:txXfrm>
        <a:off x="4205564" y="198248"/>
        <a:ext cx="1017057" cy="957224"/>
      </dsp:txXfrm>
    </dsp:sp>
    <dsp:sp modelId="{235EDEEE-C9E9-45E5-A78A-6F2FB10D0EE1}">
      <dsp:nvSpPr>
        <dsp:cNvPr id="0" name=""/>
        <dsp:cNvSpPr/>
      </dsp:nvSpPr>
      <dsp:spPr>
        <a:xfrm rot="16200000">
          <a:off x="3111416" y="2518719"/>
          <a:ext cx="192783" cy="19278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DA9D2E-1A4D-4A9A-9F4F-A42739724E08}">
      <dsp:nvSpPr>
        <dsp:cNvPr id="0" name=""/>
        <dsp:cNvSpPr/>
      </dsp:nvSpPr>
      <dsp:spPr>
        <a:xfrm>
          <a:off x="0" y="573683"/>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Prior to entering room – lights on!</a:t>
          </a:r>
        </a:p>
      </dsp:txBody>
      <dsp:txXfrm>
        <a:off x="0" y="573683"/>
        <a:ext cx="2464593" cy="1478756"/>
      </dsp:txXfrm>
    </dsp:sp>
    <dsp:sp modelId="{1554D19E-75AF-43C1-ACDB-9C6680FE50DD}">
      <dsp:nvSpPr>
        <dsp:cNvPr id="0" name=""/>
        <dsp:cNvSpPr/>
      </dsp:nvSpPr>
      <dsp:spPr>
        <a:xfrm>
          <a:off x="2711053" y="573683"/>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Door open while in room at all times except airborne and extended respiratory isolation</a:t>
          </a:r>
        </a:p>
      </dsp:txBody>
      <dsp:txXfrm>
        <a:off x="2711053" y="573683"/>
        <a:ext cx="2464593" cy="1478756"/>
      </dsp:txXfrm>
    </dsp:sp>
    <dsp:sp modelId="{97110D3F-8A6F-4D0A-8A88-9D22FCBF3EDC}">
      <dsp:nvSpPr>
        <dsp:cNvPr id="0" name=""/>
        <dsp:cNvSpPr/>
      </dsp:nvSpPr>
      <dsp:spPr>
        <a:xfrm>
          <a:off x="5422106" y="573683"/>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Patient should be in bed or sitting in a chair</a:t>
          </a:r>
        </a:p>
      </dsp:txBody>
      <dsp:txXfrm>
        <a:off x="5422106" y="573683"/>
        <a:ext cx="2464593" cy="1478756"/>
      </dsp:txXfrm>
    </dsp:sp>
    <dsp:sp modelId="{7524168A-D952-4557-9329-5A0072D6D18B}">
      <dsp:nvSpPr>
        <dsp:cNvPr id="0" name=""/>
        <dsp:cNvSpPr/>
      </dsp:nvSpPr>
      <dsp:spPr>
        <a:xfrm>
          <a:off x="0" y="2298898"/>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Behavior that is disruptive or patient is agitated is reported to the security officers – </a:t>
          </a:r>
          <a:r>
            <a:rPr lang="en-US" sz="1400" b="1" kern="1200"/>
            <a:t>leave immediately </a:t>
          </a:r>
          <a:endParaRPr lang="en-US" sz="1400" kern="1200"/>
        </a:p>
      </dsp:txBody>
      <dsp:txXfrm>
        <a:off x="0" y="2298898"/>
        <a:ext cx="2464593" cy="1478756"/>
      </dsp:txXfrm>
    </dsp:sp>
    <dsp:sp modelId="{73A456A3-95EB-4C67-9839-57B0F140A40A}">
      <dsp:nvSpPr>
        <dsp:cNvPr id="0" name=""/>
        <dsp:cNvSpPr/>
      </dsp:nvSpPr>
      <dsp:spPr>
        <a:xfrm>
          <a:off x="2711053" y="2298898"/>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Supplies – whatever you bring in make sure you bring it back out with you </a:t>
          </a:r>
        </a:p>
      </dsp:txBody>
      <dsp:txXfrm>
        <a:off x="2711053" y="2298898"/>
        <a:ext cx="2464593" cy="1478756"/>
      </dsp:txXfrm>
    </dsp:sp>
    <dsp:sp modelId="{DBE4C6C5-B71D-46BB-8FAA-F3CD0E808992}">
      <dsp:nvSpPr>
        <dsp:cNvPr id="0" name=""/>
        <dsp:cNvSpPr/>
      </dsp:nvSpPr>
      <dsp:spPr>
        <a:xfrm>
          <a:off x="5422106" y="2298898"/>
          <a:ext cx="2464593" cy="1478756"/>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Curtains remain open unless in use for privacy with the officer present. Patient is not allowed to draw curtain. Leave immediately if the patient draws the curtain and alert officer!</a:t>
          </a:r>
        </a:p>
      </dsp:txBody>
      <dsp:txXfrm>
        <a:off x="5422106" y="2298898"/>
        <a:ext cx="2464593" cy="14787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9882D-A589-423B-A0E4-20DC2D6D2BCC}">
      <dsp:nvSpPr>
        <dsp:cNvPr id="0" name=""/>
        <dsp:cNvSpPr/>
      </dsp:nvSpPr>
      <dsp:spPr>
        <a:xfrm>
          <a:off x="0" y="0"/>
          <a:ext cx="6078854" cy="744655"/>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The officer will call the suicide code over the incident command system and the picket will open the gate for officers to respond to the scene with help and an emergency response kit.</a:t>
          </a:r>
        </a:p>
      </dsp:txBody>
      <dsp:txXfrm>
        <a:off x="21810" y="21810"/>
        <a:ext cx="5212389" cy="701035"/>
      </dsp:txXfrm>
    </dsp:sp>
    <dsp:sp modelId="{AD6AA2B6-CB7A-40B7-B810-8F6C64FDC198}">
      <dsp:nvSpPr>
        <dsp:cNvPr id="0" name=""/>
        <dsp:cNvSpPr/>
      </dsp:nvSpPr>
      <dsp:spPr>
        <a:xfrm>
          <a:off x="509104" y="880047"/>
          <a:ext cx="6078854" cy="744655"/>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The emergency kit includes a one-way valve mask, 911 tool (tool to cut litager), purell packets, gloves, and biohazard bag.</a:t>
          </a:r>
        </a:p>
      </dsp:txBody>
      <dsp:txXfrm>
        <a:off x="530914" y="901857"/>
        <a:ext cx="5042104" cy="701035"/>
      </dsp:txXfrm>
    </dsp:sp>
    <dsp:sp modelId="{055B603B-46D8-49E1-A226-C1F816409A43}">
      <dsp:nvSpPr>
        <dsp:cNvPr id="0" name=""/>
        <dsp:cNvSpPr/>
      </dsp:nvSpPr>
      <dsp:spPr>
        <a:xfrm>
          <a:off x="1010609" y="1760095"/>
          <a:ext cx="6078854" cy="744655"/>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If necessary, officers CAN start CPR. All officers are BLS certified.</a:t>
          </a:r>
        </a:p>
      </dsp:txBody>
      <dsp:txXfrm>
        <a:off x="1032419" y="1781905"/>
        <a:ext cx="5049702" cy="701035"/>
      </dsp:txXfrm>
    </dsp:sp>
    <dsp:sp modelId="{DA7686E1-84AD-41F0-B26A-41F5795476A1}">
      <dsp:nvSpPr>
        <dsp:cNvPr id="0" name=""/>
        <dsp:cNvSpPr/>
      </dsp:nvSpPr>
      <dsp:spPr>
        <a:xfrm>
          <a:off x="1519713" y="2640143"/>
          <a:ext cx="6078854" cy="744655"/>
        </a:xfrm>
        <a:prstGeom prst="roundRect">
          <a:avLst>
            <a:gd name="adj" fmla="val 10000"/>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Commander calls for “B” responders for back up if needed</a:t>
          </a:r>
        </a:p>
      </dsp:txBody>
      <dsp:txXfrm>
        <a:off x="1541523" y="2661953"/>
        <a:ext cx="5042104" cy="701035"/>
      </dsp:txXfrm>
    </dsp:sp>
    <dsp:sp modelId="{94DB79B5-F1ED-4C02-8F8D-71DFBF709B00}">
      <dsp:nvSpPr>
        <dsp:cNvPr id="0" name=""/>
        <dsp:cNvSpPr/>
      </dsp:nvSpPr>
      <dsp:spPr>
        <a:xfrm>
          <a:off x="5594828" y="570338"/>
          <a:ext cx="484026" cy="484026"/>
        </a:xfrm>
        <a:prstGeom prst="downArrow">
          <a:avLst>
            <a:gd name="adj1" fmla="val 55000"/>
            <a:gd name="adj2" fmla="val 45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5703734" y="570338"/>
        <a:ext cx="266214" cy="364230"/>
      </dsp:txXfrm>
    </dsp:sp>
    <dsp:sp modelId="{FE72B16A-DA26-4799-A6D2-25F9EAF0C9C6}">
      <dsp:nvSpPr>
        <dsp:cNvPr id="0" name=""/>
        <dsp:cNvSpPr/>
      </dsp:nvSpPr>
      <dsp:spPr>
        <a:xfrm>
          <a:off x="6103932" y="1450386"/>
          <a:ext cx="484026" cy="484026"/>
        </a:xfrm>
        <a:prstGeom prst="downArrow">
          <a:avLst>
            <a:gd name="adj1" fmla="val 55000"/>
            <a:gd name="adj2" fmla="val 45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6212838" y="1450386"/>
        <a:ext cx="266214" cy="364230"/>
      </dsp:txXfrm>
    </dsp:sp>
    <dsp:sp modelId="{02677CF6-B193-4D82-A4C4-13117A600DB0}">
      <dsp:nvSpPr>
        <dsp:cNvPr id="0" name=""/>
        <dsp:cNvSpPr/>
      </dsp:nvSpPr>
      <dsp:spPr>
        <a:xfrm>
          <a:off x="6605437" y="2330434"/>
          <a:ext cx="484026" cy="484026"/>
        </a:xfrm>
        <a:prstGeom prst="downArrow">
          <a:avLst>
            <a:gd name="adj1" fmla="val 55000"/>
            <a:gd name="adj2" fmla="val 45000"/>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6714343" y="2330434"/>
        <a:ext cx="266214" cy="36423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BA3690-E23F-438E-AFE3-83B994C324EF}" type="datetimeFigureOut">
              <a:rPr lang="en-US" smtClean="0"/>
              <a:t>7/10/2024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80F211-173F-48A7-8E1D-0C6744541085}" type="slidenum">
              <a:rPr lang="en-US" smtClean="0"/>
              <a:t>‹#›</a:t>
            </a:fld>
            <a:endParaRPr lang="en-US"/>
          </a:p>
        </p:txBody>
      </p:sp>
    </p:spTree>
    <p:extLst>
      <p:ext uri="{BB962C8B-B14F-4D97-AF65-F5344CB8AC3E}">
        <p14:creationId xmlns:p14="http://schemas.microsoft.com/office/powerpoint/2010/main" val="4128041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a:t>
            </a:fld>
            <a:endParaRPr lang="en-US"/>
          </a:p>
        </p:txBody>
      </p:sp>
    </p:spTree>
    <p:extLst>
      <p:ext uri="{BB962C8B-B14F-4D97-AF65-F5344CB8AC3E}">
        <p14:creationId xmlns:p14="http://schemas.microsoft.com/office/powerpoint/2010/main" val="2291935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544625-0ADF-4414-89A2-9E135F0C849F}" type="slidenum">
              <a:rPr lang="en-US" smtClean="0"/>
              <a:t>10</a:t>
            </a:fld>
            <a:endParaRPr lang="en-US" dirty="0"/>
          </a:p>
        </p:txBody>
      </p:sp>
    </p:spTree>
    <p:extLst>
      <p:ext uri="{BB962C8B-B14F-4D97-AF65-F5344CB8AC3E}">
        <p14:creationId xmlns:p14="http://schemas.microsoft.com/office/powerpoint/2010/main" val="1634451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defTabSz="931774">
              <a:defRPr/>
            </a:pPr>
            <a:r>
              <a:rPr lang="en-US" dirty="0"/>
              <a:t>Basically if not on the list just do not bring it</a:t>
            </a:r>
          </a:p>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11</a:t>
            </a:fld>
            <a:endParaRPr lang="en-US" dirty="0"/>
          </a:p>
        </p:txBody>
      </p:sp>
    </p:spTree>
    <p:extLst>
      <p:ext uri="{BB962C8B-B14F-4D97-AF65-F5344CB8AC3E}">
        <p14:creationId xmlns:p14="http://schemas.microsoft.com/office/powerpoint/2010/main" val="173010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12</a:t>
            </a:fld>
            <a:endParaRPr lang="en-US"/>
          </a:p>
        </p:txBody>
      </p:sp>
    </p:spTree>
    <p:extLst>
      <p:ext uri="{BB962C8B-B14F-4D97-AF65-F5344CB8AC3E}">
        <p14:creationId xmlns:p14="http://schemas.microsoft.com/office/powerpoint/2010/main" val="263344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13</a:t>
            </a:fld>
            <a:endParaRPr lang="en-US"/>
          </a:p>
        </p:txBody>
      </p:sp>
    </p:spTree>
    <p:extLst>
      <p:ext uri="{BB962C8B-B14F-4D97-AF65-F5344CB8AC3E}">
        <p14:creationId xmlns:p14="http://schemas.microsoft.com/office/powerpoint/2010/main" val="1107158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14</a:t>
            </a:fld>
            <a:endParaRPr lang="en-US"/>
          </a:p>
        </p:txBody>
      </p:sp>
    </p:spTree>
    <p:extLst>
      <p:ext uri="{BB962C8B-B14F-4D97-AF65-F5344CB8AC3E}">
        <p14:creationId xmlns:p14="http://schemas.microsoft.com/office/powerpoint/2010/main" val="2515239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15</a:t>
            </a:fld>
            <a:endParaRPr lang="en-US"/>
          </a:p>
        </p:txBody>
      </p:sp>
    </p:spTree>
    <p:extLst>
      <p:ext uri="{BB962C8B-B14F-4D97-AF65-F5344CB8AC3E}">
        <p14:creationId xmlns:p14="http://schemas.microsoft.com/office/powerpoint/2010/main" val="4179192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16</a:t>
            </a:fld>
            <a:endParaRPr lang="en-US"/>
          </a:p>
        </p:txBody>
      </p:sp>
    </p:spTree>
    <p:extLst>
      <p:ext uri="{BB962C8B-B14F-4D97-AF65-F5344CB8AC3E}">
        <p14:creationId xmlns:p14="http://schemas.microsoft.com/office/powerpoint/2010/main" val="1188379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17</a:t>
            </a:fld>
            <a:endParaRPr lang="en-US"/>
          </a:p>
        </p:txBody>
      </p:sp>
    </p:spTree>
    <p:extLst>
      <p:ext uri="{BB962C8B-B14F-4D97-AF65-F5344CB8AC3E}">
        <p14:creationId xmlns:p14="http://schemas.microsoft.com/office/powerpoint/2010/main" val="4164948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18</a:t>
            </a:fld>
            <a:endParaRPr lang="en-US"/>
          </a:p>
        </p:txBody>
      </p:sp>
    </p:spTree>
    <p:extLst>
      <p:ext uri="{BB962C8B-B14F-4D97-AF65-F5344CB8AC3E}">
        <p14:creationId xmlns:p14="http://schemas.microsoft.com/office/powerpoint/2010/main" val="1303291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19</a:t>
            </a:fld>
            <a:endParaRPr lang="en-US"/>
          </a:p>
        </p:txBody>
      </p:sp>
    </p:spTree>
    <p:extLst>
      <p:ext uri="{BB962C8B-B14F-4D97-AF65-F5344CB8AC3E}">
        <p14:creationId xmlns:p14="http://schemas.microsoft.com/office/powerpoint/2010/main" val="3218025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a:t>
            </a:fld>
            <a:endParaRPr lang="en-US"/>
          </a:p>
        </p:txBody>
      </p:sp>
    </p:spTree>
    <p:extLst>
      <p:ext uri="{BB962C8B-B14F-4D97-AF65-F5344CB8AC3E}">
        <p14:creationId xmlns:p14="http://schemas.microsoft.com/office/powerpoint/2010/main" val="5102541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20</a:t>
            </a:fld>
            <a:endParaRPr lang="en-US"/>
          </a:p>
        </p:txBody>
      </p:sp>
    </p:spTree>
    <p:extLst>
      <p:ext uri="{BB962C8B-B14F-4D97-AF65-F5344CB8AC3E}">
        <p14:creationId xmlns:p14="http://schemas.microsoft.com/office/powerpoint/2010/main" val="3234941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21</a:t>
            </a:fld>
            <a:endParaRPr lang="en-US"/>
          </a:p>
        </p:txBody>
      </p:sp>
    </p:spTree>
    <p:extLst>
      <p:ext uri="{BB962C8B-B14F-4D97-AF65-F5344CB8AC3E}">
        <p14:creationId xmlns:p14="http://schemas.microsoft.com/office/powerpoint/2010/main" val="2399776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22</a:t>
            </a:fld>
            <a:endParaRPr lang="en-US"/>
          </a:p>
        </p:txBody>
      </p:sp>
    </p:spTree>
    <p:extLst>
      <p:ext uri="{BB962C8B-B14F-4D97-AF65-F5344CB8AC3E}">
        <p14:creationId xmlns:p14="http://schemas.microsoft.com/office/powerpoint/2010/main" val="30148476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544625-0ADF-4414-89A2-9E135F0C849F}" type="slidenum">
              <a:rPr lang="en-US" smtClean="0"/>
              <a:t>23</a:t>
            </a:fld>
            <a:endParaRPr lang="en-US" dirty="0"/>
          </a:p>
        </p:txBody>
      </p:sp>
    </p:spTree>
    <p:extLst>
      <p:ext uri="{BB962C8B-B14F-4D97-AF65-F5344CB8AC3E}">
        <p14:creationId xmlns:p14="http://schemas.microsoft.com/office/powerpoint/2010/main" val="3673188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24</a:t>
            </a:fld>
            <a:endParaRPr lang="en-US"/>
          </a:p>
        </p:txBody>
      </p:sp>
    </p:spTree>
    <p:extLst>
      <p:ext uri="{BB962C8B-B14F-4D97-AF65-F5344CB8AC3E}">
        <p14:creationId xmlns:p14="http://schemas.microsoft.com/office/powerpoint/2010/main" val="3527362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25</a:t>
            </a:fld>
            <a:endParaRPr lang="en-US"/>
          </a:p>
        </p:txBody>
      </p:sp>
    </p:spTree>
    <p:extLst>
      <p:ext uri="{BB962C8B-B14F-4D97-AF65-F5344CB8AC3E}">
        <p14:creationId xmlns:p14="http://schemas.microsoft.com/office/powerpoint/2010/main" val="1533355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26</a:t>
            </a:fld>
            <a:endParaRPr lang="en-US"/>
          </a:p>
        </p:txBody>
      </p:sp>
    </p:spTree>
    <p:extLst>
      <p:ext uri="{BB962C8B-B14F-4D97-AF65-F5344CB8AC3E}">
        <p14:creationId xmlns:p14="http://schemas.microsoft.com/office/powerpoint/2010/main" val="3074171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27</a:t>
            </a:fld>
            <a:endParaRPr lang="en-US"/>
          </a:p>
        </p:txBody>
      </p:sp>
    </p:spTree>
    <p:extLst>
      <p:ext uri="{BB962C8B-B14F-4D97-AF65-F5344CB8AC3E}">
        <p14:creationId xmlns:p14="http://schemas.microsoft.com/office/powerpoint/2010/main" val="458488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28</a:t>
            </a:fld>
            <a:endParaRPr lang="en-US"/>
          </a:p>
        </p:txBody>
      </p:sp>
    </p:spTree>
    <p:extLst>
      <p:ext uri="{BB962C8B-B14F-4D97-AF65-F5344CB8AC3E}">
        <p14:creationId xmlns:p14="http://schemas.microsoft.com/office/powerpoint/2010/main" val="21792363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29</a:t>
            </a:fld>
            <a:endParaRPr lang="en-US"/>
          </a:p>
        </p:txBody>
      </p:sp>
    </p:spTree>
    <p:extLst>
      <p:ext uri="{BB962C8B-B14F-4D97-AF65-F5344CB8AC3E}">
        <p14:creationId xmlns:p14="http://schemas.microsoft.com/office/powerpoint/2010/main" val="757311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3</a:t>
            </a:fld>
            <a:endParaRPr lang="en-US"/>
          </a:p>
        </p:txBody>
      </p:sp>
    </p:spTree>
    <p:extLst>
      <p:ext uri="{BB962C8B-B14F-4D97-AF65-F5344CB8AC3E}">
        <p14:creationId xmlns:p14="http://schemas.microsoft.com/office/powerpoint/2010/main" val="18281655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30</a:t>
            </a:fld>
            <a:endParaRPr lang="en-US"/>
          </a:p>
        </p:txBody>
      </p:sp>
    </p:spTree>
    <p:extLst>
      <p:ext uri="{BB962C8B-B14F-4D97-AF65-F5344CB8AC3E}">
        <p14:creationId xmlns:p14="http://schemas.microsoft.com/office/powerpoint/2010/main" val="12286121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280F211-173F-48A7-8E1D-0C6744541085}" type="slidenum">
              <a:rPr lang="en-US" smtClean="0"/>
              <a:t>31</a:t>
            </a:fld>
            <a:endParaRPr lang="en-US"/>
          </a:p>
        </p:txBody>
      </p:sp>
    </p:spTree>
    <p:extLst>
      <p:ext uri="{BB962C8B-B14F-4D97-AF65-F5344CB8AC3E}">
        <p14:creationId xmlns:p14="http://schemas.microsoft.com/office/powerpoint/2010/main" val="223946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4</a:t>
            </a:fld>
            <a:endParaRPr lang="en-US"/>
          </a:p>
        </p:txBody>
      </p:sp>
    </p:spTree>
    <p:extLst>
      <p:ext uri="{BB962C8B-B14F-4D97-AF65-F5344CB8AC3E}">
        <p14:creationId xmlns:p14="http://schemas.microsoft.com/office/powerpoint/2010/main" val="767085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5</a:t>
            </a:fld>
            <a:endParaRPr lang="en-US"/>
          </a:p>
        </p:txBody>
      </p:sp>
    </p:spTree>
    <p:extLst>
      <p:ext uri="{BB962C8B-B14F-4D97-AF65-F5344CB8AC3E}">
        <p14:creationId xmlns:p14="http://schemas.microsoft.com/office/powerpoint/2010/main" val="372262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6</a:t>
            </a:fld>
            <a:endParaRPr lang="en-US"/>
          </a:p>
        </p:txBody>
      </p:sp>
    </p:spTree>
    <p:extLst>
      <p:ext uri="{BB962C8B-B14F-4D97-AF65-F5344CB8AC3E}">
        <p14:creationId xmlns:p14="http://schemas.microsoft.com/office/powerpoint/2010/main" val="382840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7</a:t>
            </a:fld>
            <a:endParaRPr lang="en-US"/>
          </a:p>
        </p:txBody>
      </p:sp>
    </p:spTree>
    <p:extLst>
      <p:ext uri="{BB962C8B-B14F-4D97-AF65-F5344CB8AC3E}">
        <p14:creationId xmlns:p14="http://schemas.microsoft.com/office/powerpoint/2010/main" val="3014244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8</a:t>
            </a:fld>
            <a:endParaRPr lang="en-US"/>
          </a:p>
        </p:txBody>
      </p:sp>
    </p:spTree>
    <p:extLst>
      <p:ext uri="{BB962C8B-B14F-4D97-AF65-F5344CB8AC3E}">
        <p14:creationId xmlns:p14="http://schemas.microsoft.com/office/powerpoint/2010/main" val="579310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FFD094B-B9A9-4BE8-ADE4-0F26F1C21B0E}" type="slidenum">
              <a:rPr lang="en-US" smtClean="0"/>
              <a:t>9</a:t>
            </a:fld>
            <a:endParaRPr lang="en-US"/>
          </a:p>
        </p:txBody>
      </p:sp>
    </p:spTree>
    <p:extLst>
      <p:ext uri="{BB962C8B-B14F-4D97-AF65-F5344CB8AC3E}">
        <p14:creationId xmlns:p14="http://schemas.microsoft.com/office/powerpoint/2010/main" val="183635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5CCC8F-739A-46C5-A228-250F54A1B792}"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2561613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5CCC8F-739A-46C5-A228-250F54A1B792}"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518161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5CCC8F-739A-46C5-A228-250F54A1B792}"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2978361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5CCC8F-739A-46C5-A228-250F54A1B792}"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3163619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25CCC8F-739A-46C5-A228-250F54A1B792}" type="datetimeFigureOut">
              <a:rPr lang="en-US" smtClean="0"/>
              <a:t>7/10/2024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2949760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5CCC8F-739A-46C5-A228-250F54A1B792}" type="datetimeFigureOut">
              <a:rPr lang="en-US" smtClean="0"/>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1132340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5CCC8F-739A-46C5-A228-250F54A1B792}" type="datetimeFigureOut">
              <a:rPr lang="en-US" smtClean="0"/>
              <a:t>7/10/2024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2767379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5CCC8F-739A-46C5-A228-250F54A1B792}" type="datetimeFigureOut">
              <a:rPr lang="en-US" smtClean="0"/>
              <a:t>7/10/2024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3250327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5CCC8F-739A-46C5-A228-250F54A1B792}" type="datetimeFigureOut">
              <a:rPr lang="en-US" smtClean="0"/>
              <a:t>7/10/2024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3564645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5CCC8F-739A-46C5-A228-250F54A1B792}" type="datetimeFigureOut">
              <a:rPr lang="en-US" smtClean="0"/>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4102789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5CCC8F-739A-46C5-A228-250F54A1B792}" type="datetimeFigureOut">
              <a:rPr lang="en-US" smtClean="0"/>
              <a:t>7/10/2024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511793-FC34-45EF-9607-A9F16B96ADAE}" type="slidenum">
              <a:rPr lang="en-US" smtClean="0"/>
              <a:t>‹#›</a:t>
            </a:fld>
            <a:endParaRPr lang="en-US"/>
          </a:p>
        </p:txBody>
      </p:sp>
    </p:spTree>
    <p:extLst>
      <p:ext uri="{BB962C8B-B14F-4D97-AF65-F5344CB8AC3E}">
        <p14:creationId xmlns:p14="http://schemas.microsoft.com/office/powerpoint/2010/main" val="2976800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5CCC8F-739A-46C5-A228-250F54A1B792}" type="datetimeFigureOut">
              <a:rPr lang="en-US" smtClean="0"/>
              <a:t>7/10/2024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4511793-FC34-45EF-9607-A9F16B96ADAE}" type="slidenum">
              <a:rPr lang="en-US" smtClean="0"/>
              <a:t>‹#›</a:t>
            </a:fld>
            <a:endParaRPr lang="en-US"/>
          </a:p>
        </p:txBody>
      </p:sp>
    </p:spTree>
    <p:extLst>
      <p:ext uri="{BB962C8B-B14F-4D97-AF65-F5344CB8AC3E}">
        <p14:creationId xmlns:p14="http://schemas.microsoft.com/office/powerpoint/2010/main" val="4249031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slideLayout" Target="../slideLayouts/slideLayout4.xml"/><Relationship Id="rId7" Type="http://schemas.openxmlformats.org/officeDocument/2006/relationships/diagramLayout" Target="../diagrams/layout4.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diagramData" Target="../diagrams/data4.xml"/><Relationship Id="rId5" Type="http://schemas.openxmlformats.org/officeDocument/2006/relationships/image" Target="../media/image8.jpg"/><Relationship Id="rId10" Type="http://schemas.microsoft.com/office/2007/relationships/diagramDrawing" Target="../diagrams/drawing4.xml"/><Relationship Id="rId4" Type="http://schemas.openxmlformats.org/officeDocument/2006/relationships/notesSlide" Target="../notesSlides/notesSlide11.xml"/><Relationship Id="rId9" Type="http://schemas.openxmlformats.org/officeDocument/2006/relationships/diagramColors" Target="../diagrams/colors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9.jpeg"/><Relationship Id="rId4" Type="http://schemas.openxmlformats.org/officeDocument/2006/relationships/hyperlink" Target="https://liveutmb.sharepoint.com/:w:/r/sites/collaboration/webfiles/_layouts/15/Doc.aspx?sourcedoc=%7BBB0FA0BD-741B-4918-BF0B-BCB045EBA6C8%7D&amp;file=List%20of%20approved%20items.doc&amp;action=default&amp;mobileredirect=true"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3.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hyperlink" Target="https://hr.utmb.edu/tod/elm/"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23.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notesSlide" Target="../notesSlides/notesSlide23.xml"/><Relationship Id="rId9" Type="http://schemas.microsoft.com/office/2007/relationships/diagramDrawing" Target="../diagrams/drawing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slideLayout" Target="../slideLayouts/slideLayout2.xml"/><Relationship Id="rId7" Type="http://schemas.openxmlformats.org/officeDocument/2006/relationships/diagramQuickStyle" Target="../diagrams/quickStyle6.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notesSlide" Target="../notesSlides/notesSlide28.xml"/><Relationship Id="rId9" Type="http://schemas.microsoft.com/office/2007/relationships/diagramDrawing" Target="../diagrams/drawing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3.xml"/><Relationship Id="rId9" Type="http://schemas.microsoft.com/office/2007/relationships/diagramDrawing" Target="../diagrams/drawing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3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42.xml"/><Relationship Id="rId7" Type="http://schemas.openxmlformats.org/officeDocument/2006/relationships/image" Target="../media/image14.tmp"/><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31.xml"/><Relationship Id="rId5" Type="http://schemas.openxmlformats.org/officeDocument/2006/relationships/slideLayout" Target="../slideLayouts/slideLayout2.xml"/><Relationship Id="rId4" Type="http://schemas.openxmlformats.org/officeDocument/2006/relationships/tags" Target="../tags/tag43.xml"/><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4.xml"/><Relationship Id="rId9" Type="http://schemas.microsoft.com/office/2007/relationships/diagramDrawing" Target="../diagrams/drawin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notesSlide" Target="../notesSlides/notesSlide8.xml"/><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2A397E7-BF60-45B2-84C7-B074B76C3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4">
            <a:extLst>
              <a:ext uri="{FF2B5EF4-FFF2-40B4-BE49-F238E27FC236}">
                <a16:creationId xmlns:a16="http://schemas.microsoft.com/office/drawing/2014/main" id="{71BE93AC-79A3-4E21-AC19-3F5B754B7444}"/>
              </a:ext>
            </a:extLst>
          </p:cNvPr>
          <p:cNvPicPr>
            <a:picLocks noChangeAspect="1" noChangeArrowheads="1"/>
          </p:cNvPicPr>
          <p:nvPr>
            <p:custDataLst>
              <p:tags r:id="rId2"/>
            </p:custDataLst>
          </p:nvPr>
        </p:nvPicPr>
        <p:blipFill rotWithShape="1">
          <a:blip r:embed="rId5">
            <a:alphaModFix/>
            <a:extLst>
              <a:ext uri="{28A0092B-C50C-407E-A947-70E740481C1C}">
                <a14:useLocalDpi xmlns:a14="http://schemas.microsoft.com/office/drawing/2010/main" val="0"/>
              </a:ext>
            </a:extLst>
          </a:blip>
          <a:srcRect l="6593" r="29895"/>
          <a:stretch/>
        </p:blipFill>
        <p:spPr bwMode="auto">
          <a:xfrm>
            <a:off x="3212926" y="10"/>
            <a:ext cx="5931074" cy="685799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B30FD6-A340-47E6-A492-45978489F992}"/>
              </a:ext>
            </a:extLst>
          </p:cNvPr>
          <p:cNvSpPr>
            <a:spLocks noGrp="1"/>
          </p:cNvSpPr>
          <p:nvPr>
            <p:ph type="ctrTitle"/>
          </p:nvPr>
        </p:nvSpPr>
        <p:spPr>
          <a:xfrm>
            <a:off x="546497" y="1115219"/>
            <a:ext cx="4129087" cy="2387600"/>
          </a:xfrm>
        </p:spPr>
        <p:txBody>
          <a:bodyPr>
            <a:normAutofit/>
          </a:bodyPr>
          <a:lstStyle/>
          <a:p>
            <a:pPr algn="l"/>
            <a:r>
              <a:rPr lang="en-US" altLang="en-US" sz="4100">
                <a:solidFill>
                  <a:schemeClr val="bg1"/>
                </a:solidFill>
              </a:rPr>
              <a:t>Security Awareness </a:t>
            </a:r>
            <a:br>
              <a:rPr lang="en-US" altLang="en-US" sz="4100">
                <a:solidFill>
                  <a:srgbClr val="FF00FF"/>
                </a:solidFill>
              </a:rPr>
            </a:br>
            <a:r>
              <a:rPr lang="en-US" altLang="en-US" sz="4100">
                <a:solidFill>
                  <a:schemeClr val="bg1"/>
                </a:solidFill>
              </a:rPr>
              <a:t>In Offender Patient Care </a:t>
            </a:r>
            <a:endParaRPr lang="en-US" sz="4100">
              <a:solidFill>
                <a:schemeClr val="bg1"/>
              </a:solidFill>
            </a:endParaRPr>
          </a:p>
        </p:txBody>
      </p:sp>
      <p:sp>
        <p:nvSpPr>
          <p:cNvPr id="3" name="Subtitle 2">
            <a:extLst>
              <a:ext uri="{FF2B5EF4-FFF2-40B4-BE49-F238E27FC236}">
                <a16:creationId xmlns:a16="http://schemas.microsoft.com/office/drawing/2014/main" id="{7B008CAB-46F1-448E-A394-8BE28747F40D}"/>
              </a:ext>
            </a:extLst>
          </p:cNvPr>
          <p:cNvSpPr>
            <a:spLocks noGrp="1"/>
          </p:cNvSpPr>
          <p:nvPr>
            <p:ph type="subTitle" idx="1"/>
          </p:nvPr>
        </p:nvSpPr>
        <p:spPr>
          <a:xfrm>
            <a:off x="546497" y="3902075"/>
            <a:ext cx="4129087" cy="1655762"/>
          </a:xfrm>
        </p:spPr>
        <p:txBody>
          <a:bodyPr>
            <a:normAutofit/>
          </a:bodyPr>
          <a:lstStyle/>
          <a:p>
            <a:pPr algn="l" eaLnBrk="1" hangingPunct="1"/>
            <a:r>
              <a:rPr lang="en-US" altLang="en-US" sz="1100" b="1">
                <a:solidFill>
                  <a:schemeClr val="bg1"/>
                </a:solidFill>
              </a:rPr>
              <a:t>Copyright © 2021 The University of Texas Medical Branch</a:t>
            </a:r>
          </a:p>
          <a:p>
            <a:pPr algn="l" eaLnBrk="1" hangingPunct="1"/>
            <a:r>
              <a:rPr lang="en-US" altLang="en-US" sz="1100">
                <a:solidFill>
                  <a:schemeClr val="bg1"/>
                </a:solidFill>
              </a:rPr>
              <a:t>All rights reserved. Reproduction or transmission of any part of this work </a:t>
            </a:r>
            <a:br>
              <a:rPr lang="en-US" altLang="en-US" sz="1100">
                <a:solidFill>
                  <a:srgbClr val="FF00FF"/>
                </a:solidFill>
              </a:rPr>
            </a:br>
            <a:r>
              <a:rPr lang="en-US" altLang="en-US" sz="1100">
                <a:solidFill>
                  <a:schemeClr val="bg1"/>
                </a:solidFill>
              </a:rPr>
              <a:t>without the prior written consent of UTMB is strictly prohibited.</a:t>
            </a:r>
          </a:p>
          <a:p>
            <a:pPr algn="l" eaLnBrk="1" hangingPunct="1"/>
            <a:r>
              <a:rPr lang="en-US" altLang="en-US" sz="1100">
                <a:solidFill>
                  <a:schemeClr val="bg1"/>
                </a:solidFill>
              </a:rPr>
              <a:t>Updated 2021 </a:t>
            </a:r>
          </a:p>
          <a:p>
            <a:pPr algn="l" eaLnBrk="1" hangingPunct="1"/>
            <a:r>
              <a:rPr lang="en-US" altLang="en-US" sz="1100">
                <a:solidFill>
                  <a:schemeClr val="bg1"/>
                </a:solidFill>
              </a:rPr>
              <a:t>Charlene Nieten RN MSN CCRN</a:t>
            </a:r>
          </a:p>
          <a:p>
            <a:pPr algn="l" eaLnBrk="1" hangingPunct="1"/>
            <a:r>
              <a:rPr lang="en-US" altLang="en-US" sz="1100">
                <a:solidFill>
                  <a:schemeClr val="bg1"/>
                </a:solidFill>
              </a:rPr>
              <a:t>Clinical Nurse Educator</a:t>
            </a:r>
          </a:p>
          <a:p>
            <a:pPr algn="l"/>
            <a:endParaRPr lang="en-US" sz="1100">
              <a:solidFill>
                <a:schemeClr val="bg1"/>
              </a:solidFill>
            </a:endParaRPr>
          </a:p>
        </p:txBody>
      </p:sp>
      <p:cxnSp>
        <p:nvCxnSpPr>
          <p:cNvPr id="13" name="Straight Connector 12">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96438" y="3681408"/>
            <a:ext cx="8951115"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07775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B6F6F5-D4CB-4E9B-BD31-0CF041730D28}"/>
              </a:ext>
            </a:extLst>
          </p:cNvPr>
          <p:cNvSpPr>
            <a:spLocks noGrp="1"/>
          </p:cNvSpPr>
          <p:nvPr>
            <p:ph type="title"/>
          </p:nvPr>
        </p:nvSpPr>
        <p:spPr>
          <a:xfrm>
            <a:off x="852297" y="502021"/>
            <a:ext cx="3719703" cy="1642969"/>
          </a:xfrm>
        </p:spPr>
        <p:txBody>
          <a:bodyPr vert="horz" lIns="91440" tIns="45720" rIns="91440" bIns="45720" rtlCol="0" anchor="b">
            <a:normAutofit/>
          </a:bodyPr>
          <a:lstStyle/>
          <a:p>
            <a:r>
              <a:rPr lang="en-US" altLang="en-US" sz="3500" kern="1200">
                <a:solidFill>
                  <a:schemeClr val="tx1"/>
                </a:solidFill>
                <a:latin typeface="+mj-lt"/>
                <a:ea typeface="+mj-ea"/>
                <a:cs typeface="+mj-cs"/>
              </a:rPr>
              <a:t>Dress Code expectations</a:t>
            </a:r>
            <a:endParaRPr lang="en-US" sz="3500" kern="1200">
              <a:solidFill>
                <a:schemeClr val="tx1"/>
              </a:solidFill>
              <a:latin typeface="+mj-lt"/>
              <a:ea typeface="+mj-ea"/>
              <a:cs typeface="+mj-cs"/>
            </a:endParaRPr>
          </a:p>
        </p:txBody>
      </p:sp>
      <p:sp>
        <p:nvSpPr>
          <p:cNvPr id="6" name="TextBox 5">
            <a:extLst>
              <a:ext uri="{FF2B5EF4-FFF2-40B4-BE49-F238E27FC236}">
                <a16:creationId xmlns:a16="http://schemas.microsoft.com/office/drawing/2014/main" id="{6D2830E4-3E08-427A-8B7F-A3A8E55F8F77}"/>
              </a:ext>
            </a:extLst>
          </p:cNvPr>
          <p:cNvSpPr txBox="1"/>
          <p:nvPr/>
        </p:nvSpPr>
        <p:spPr>
          <a:xfrm>
            <a:off x="852297" y="2418408"/>
            <a:ext cx="3719703" cy="3522569"/>
          </a:xfrm>
          <a:prstGeom prst="rect">
            <a:avLst/>
          </a:prstGeom>
        </p:spPr>
        <p:txBody>
          <a:bodyPr vert="horz" lIns="91440" tIns="45720" rIns="91440" bIns="45720" rtlCol="0" anchor="t">
            <a:normAutofit/>
          </a:bodyPr>
          <a:lstStyle/>
          <a:p>
            <a:pPr lvl="1" indent="-228600" defTabSz="914400">
              <a:lnSpc>
                <a:spcPct val="90000"/>
              </a:lnSpc>
              <a:spcAft>
                <a:spcPts val="600"/>
              </a:spcAft>
              <a:buFont typeface="Arial" panose="020B0604020202020204" pitchFamily="34" charset="0"/>
              <a:buChar char="•"/>
            </a:pPr>
            <a:r>
              <a:rPr lang="en-US" altLang="en-US" sz="1600"/>
              <a:t>Dress should be professional</a:t>
            </a:r>
          </a:p>
          <a:p>
            <a:pPr lvl="1" indent="-228600" defTabSz="914400">
              <a:lnSpc>
                <a:spcPct val="90000"/>
              </a:lnSpc>
              <a:spcAft>
                <a:spcPts val="600"/>
              </a:spcAft>
              <a:buFont typeface="Arial" panose="020B0604020202020204" pitchFamily="34" charset="0"/>
              <a:buChar char="•"/>
            </a:pPr>
            <a:endParaRPr lang="en-US" altLang="en-US" sz="1600"/>
          </a:p>
          <a:p>
            <a:pPr lvl="1" indent="-228600" defTabSz="914400">
              <a:lnSpc>
                <a:spcPct val="90000"/>
              </a:lnSpc>
              <a:spcAft>
                <a:spcPts val="600"/>
              </a:spcAft>
              <a:buFont typeface="Arial" panose="020B0604020202020204" pitchFamily="34" charset="0"/>
              <a:buChar char="•"/>
            </a:pPr>
            <a:r>
              <a:rPr lang="en-US" altLang="en-US" sz="1600"/>
              <a:t>NOT ALLOWED:</a:t>
            </a:r>
          </a:p>
          <a:p>
            <a:pPr marL="557213" lvl="1" indent="-228600" defTabSz="914400">
              <a:lnSpc>
                <a:spcPct val="90000"/>
              </a:lnSpc>
              <a:spcAft>
                <a:spcPts val="600"/>
              </a:spcAft>
              <a:buFont typeface="Arial" panose="020B0604020202020204" pitchFamily="34" charset="0"/>
              <a:buChar char="•"/>
            </a:pPr>
            <a:r>
              <a:rPr lang="en-US" altLang="en-US" sz="1600"/>
              <a:t>Shorts</a:t>
            </a:r>
          </a:p>
          <a:p>
            <a:pPr marL="557213" lvl="1" indent="-228600" defTabSz="914400">
              <a:lnSpc>
                <a:spcPct val="90000"/>
              </a:lnSpc>
              <a:spcAft>
                <a:spcPts val="600"/>
              </a:spcAft>
              <a:buFont typeface="Arial" panose="020B0604020202020204" pitchFamily="34" charset="0"/>
              <a:buChar char="•"/>
            </a:pPr>
            <a:r>
              <a:rPr lang="en-US" altLang="en-US" sz="1600"/>
              <a:t>Skirts and dresses above the knee</a:t>
            </a:r>
          </a:p>
          <a:p>
            <a:pPr marL="557213" lvl="1" indent="-228600" defTabSz="914400">
              <a:lnSpc>
                <a:spcPct val="90000"/>
              </a:lnSpc>
              <a:spcAft>
                <a:spcPts val="600"/>
              </a:spcAft>
              <a:buFont typeface="Arial" panose="020B0604020202020204" pitchFamily="34" charset="0"/>
              <a:buChar char="•"/>
            </a:pPr>
            <a:r>
              <a:rPr lang="en-US" altLang="en-US" sz="1600"/>
              <a:t>Transparent or translucent blouse</a:t>
            </a:r>
          </a:p>
          <a:p>
            <a:pPr marL="557213" lvl="1" indent="-228600" defTabSz="914400">
              <a:lnSpc>
                <a:spcPct val="90000"/>
              </a:lnSpc>
              <a:spcAft>
                <a:spcPts val="600"/>
              </a:spcAft>
              <a:buFont typeface="Arial" panose="020B0604020202020204" pitchFamily="34" charset="0"/>
              <a:buChar char="•"/>
            </a:pPr>
            <a:r>
              <a:rPr lang="en-US" altLang="en-US" sz="1600"/>
              <a:t>Low cut blouses, tops, or scrubs</a:t>
            </a:r>
          </a:p>
          <a:p>
            <a:pPr marL="557213" lvl="1" indent="-228600" defTabSz="914400">
              <a:lnSpc>
                <a:spcPct val="90000"/>
              </a:lnSpc>
              <a:spcAft>
                <a:spcPts val="600"/>
              </a:spcAft>
              <a:buFont typeface="Arial" panose="020B0604020202020204" pitchFamily="34" charset="0"/>
              <a:buChar char="•"/>
            </a:pPr>
            <a:r>
              <a:rPr lang="en-US" altLang="en-US" sz="1600"/>
              <a:t>Sleeveless shirts, blouses, or dresses</a:t>
            </a:r>
          </a:p>
          <a:p>
            <a:pPr marL="557213" lvl="1" indent="-228600" defTabSz="914400">
              <a:lnSpc>
                <a:spcPct val="90000"/>
              </a:lnSpc>
              <a:spcAft>
                <a:spcPts val="600"/>
              </a:spcAft>
              <a:buFont typeface="Arial" panose="020B0604020202020204" pitchFamily="34" charset="0"/>
              <a:buChar char="•"/>
            </a:pPr>
            <a:r>
              <a:rPr lang="en-US" altLang="en-US" sz="1600"/>
              <a:t>Tight clothing</a:t>
            </a:r>
          </a:p>
          <a:p>
            <a:pPr marL="557213" lvl="1" indent="-228600" defTabSz="914400">
              <a:lnSpc>
                <a:spcPct val="90000"/>
              </a:lnSpc>
              <a:spcAft>
                <a:spcPts val="600"/>
              </a:spcAft>
              <a:buFont typeface="Arial" panose="020B0604020202020204" pitchFamily="34" charset="0"/>
              <a:buChar char="•"/>
            </a:pPr>
            <a:r>
              <a:rPr lang="en-US" altLang="en-US" sz="1600"/>
              <a:t>All white</a:t>
            </a:r>
          </a:p>
          <a:p>
            <a:pPr indent="-228600" defTabSz="914400">
              <a:lnSpc>
                <a:spcPct val="90000"/>
              </a:lnSpc>
              <a:spcAft>
                <a:spcPts val="600"/>
              </a:spcAft>
              <a:buFont typeface="Arial" panose="020B0604020202020204" pitchFamily="34" charset="0"/>
              <a:buChar char="•"/>
            </a:pPr>
            <a:endParaRPr lang="en-US" sz="1600"/>
          </a:p>
        </p:txBody>
      </p:sp>
      <p:pic>
        <p:nvPicPr>
          <p:cNvPr id="5" name="Content Placeholder 4" descr="Well-dressed man putting on wrist watch">
            <a:extLst>
              <a:ext uri="{FF2B5EF4-FFF2-40B4-BE49-F238E27FC236}">
                <a16:creationId xmlns:a16="http://schemas.microsoft.com/office/drawing/2014/main" id="{89D0C692-3823-4C21-8A34-D86182E9C625}"/>
              </a:ext>
            </a:extLst>
          </p:cNvPr>
          <p:cNvPicPr>
            <a:picLocks noGrp="1" noChangeAspect="1"/>
          </p:cNvPicPr>
          <p:nvPr>
            <p:ph idx="1"/>
          </p:nvPr>
        </p:nvPicPr>
        <p:blipFill>
          <a:blip r:embed="rId4"/>
          <a:stretch>
            <a:fillRect/>
          </a:stretch>
        </p:blipFill>
        <p:spPr>
          <a:xfrm>
            <a:off x="4884331" y="1920241"/>
            <a:ext cx="3900767" cy="2603761"/>
          </a:xfrm>
          <a:prstGeom prst="rect">
            <a:avLst/>
          </a:prstGeom>
        </p:spPr>
      </p:pic>
      <p:sp>
        <p:nvSpPr>
          <p:cNvPr id="13" name="Rectangle 12">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051923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E241E-3110-4B1C-B9B0-F17B90FEEC1D}"/>
              </a:ext>
            </a:extLst>
          </p:cNvPr>
          <p:cNvSpPr>
            <a:spLocks noGrp="1"/>
          </p:cNvSpPr>
          <p:nvPr>
            <p:ph type="title"/>
          </p:nvPr>
        </p:nvSpPr>
        <p:spPr>
          <a:xfrm>
            <a:off x="1886576" y="0"/>
            <a:ext cx="5543010" cy="958850"/>
          </a:xfrm>
        </p:spPr>
        <p:txBody>
          <a:bodyPr vert="horz" lIns="68580" tIns="34290" rIns="68580" bIns="34290" rtlCol="0" anchor="ctr">
            <a:normAutofit/>
          </a:bodyPr>
          <a:lstStyle/>
          <a:p>
            <a:pPr algn="ctr"/>
            <a:r>
              <a:rPr lang="en-US" dirty="0"/>
              <a:t>Unauthorized items</a:t>
            </a:r>
          </a:p>
        </p:txBody>
      </p:sp>
      <p:pic>
        <p:nvPicPr>
          <p:cNvPr id="4" name="Content Placeholder 3" descr="night sky with mountains on the horizon">
            <a:extLst>
              <a:ext uri="{FF2B5EF4-FFF2-40B4-BE49-F238E27FC236}">
                <a16:creationId xmlns:a16="http://schemas.microsoft.com/office/drawing/2014/main" id="{2739CFE1-3E46-48B5-9BDB-769492BA7A53}"/>
              </a:ext>
            </a:extLst>
          </p:cNvPr>
          <p:cNvPicPr>
            <a:picLocks noGrp="1" noChangeAspect="1"/>
          </p:cNvPicPr>
          <p:nvPr>
            <p:ph sz="half" idx="1"/>
          </p:nvPr>
        </p:nvPicPr>
        <p:blipFill rotWithShape="1">
          <a:blip r:embed="rId5"/>
          <a:srcRect t="4555" b="4555"/>
          <a:stretch/>
        </p:blipFill>
        <p:spPr>
          <a:xfrm>
            <a:off x="-450" y="856331"/>
            <a:ext cx="9144900" cy="5145339"/>
          </a:xfrm>
          <a:custGeom>
            <a:avLst/>
            <a:gdLst/>
            <a:ahLst/>
            <a:cxnLst/>
            <a:rect l="l" t="t" r="r" b="b"/>
            <a:pathLst>
              <a:path w="12192000" h="6858000">
                <a:moveTo>
                  <a:pt x="6090347" y="706999"/>
                </a:moveTo>
                <a:cubicBezTo>
                  <a:pt x="4588386" y="706999"/>
                  <a:pt x="3370806" y="1924579"/>
                  <a:pt x="3370806" y="3426541"/>
                </a:cubicBezTo>
                <a:cubicBezTo>
                  <a:pt x="3370806" y="4928503"/>
                  <a:pt x="4588386" y="6146083"/>
                  <a:pt x="6090347" y="6146083"/>
                </a:cubicBezTo>
                <a:cubicBezTo>
                  <a:pt x="7592308" y="6146083"/>
                  <a:pt x="8809888" y="4928503"/>
                  <a:pt x="8809888" y="3426541"/>
                </a:cubicBezTo>
                <a:cubicBezTo>
                  <a:pt x="8809888" y="1924579"/>
                  <a:pt x="7592308" y="706999"/>
                  <a:pt x="6090347" y="706999"/>
                </a:cubicBezTo>
                <a:close/>
                <a:moveTo>
                  <a:pt x="6082303" y="247854"/>
                </a:moveTo>
                <a:cubicBezTo>
                  <a:pt x="7836802" y="247854"/>
                  <a:pt x="9259104" y="1671227"/>
                  <a:pt x="9259104" y="3427045"/>
                </a:cubicBezTo>
                <a:cubicBezTo>
                  <a:pt x="9259104" y="5182864"/>
                  <a:pt x="7836802" y="6606237"/>
                  <a:pt x="6082303" y="6606237"/>
                </a:cubicBezTo>
                <a:cubicBezTo>
                  <a:pt x="4327804" y="6606237"/>
                  <a:pt x="2905502" y="5182864"/>
                  <a:pt x="2905502" y="3427045"/>
                </a:cubicBezTo>
                <a:cubicBezTo>
                  <a:pt x="2905502" y="1671227"/>
                  <a:pt x="4327804" y="247854"/>
                  <a:pt x="6082303" y="247854"/>
                </a:cubicBezTo>
                <a:close/>
                <a:moveTo>
                  <a:pt x="9560257" y="0"/>
                </a:moveTo>
                <a:lnTo>
                  <a:pt x="12192000" y="0"/>
                </a:lnTo>
                <a:lnTo>
                  <a:pt x="12192000" y="6858000"/>
                </a:lnTo>
                <a:lnTo>
                  <a:pt x="9560255" y="6858000"/>
                </a:lnTo>
                <a:lnTo>
                  <a:pt x="9704262" y="6706843"/>
                </a:lnTo>
                <a:cubicBezTo>
                  <a:pt x="10490530" y="5841105"/>
                  <a:pt x="10969748" y="4691058"/>
                  <a:pt x="10969748" y="3428999"/>
                </a:cubicBezTo>
                <a:cubicBezTo>
                  <a:pt x="10969748" y="2166941"/>
                  <a:pt x="10490530" y="1016894"/>
                  <a:pt x="9704262" y="151155"/>
                </a:cubicBezTo>
                <a:close/>
                <a:moveTo>
                  <a:pt x="7947654" y="0"/>
                </a:moveTo>
                <a:lnTo>
                  <a:pt x="8099035" y="0"/>
                </a:lnTo>
                <a:lnTo>
                  <a:pt x="8158569" y="34257"/>
                </a:lnTo>
                <a:cubicBezTo>
                  <a:pt x="9305381" y="731601"/>
                  <a:pt x="10071441" y="1993601"/>
                  <a:pt x="10071441" y="3434659"/>
                </a:cubicBezTo>
                <a:cubicBezTo>
                  <a:pt x="10071441" y="4875717"/>
                  <a:pt x="9305381" y="6137716"/>
                  <a:pt x="8158569" y="6835060"/>
                </a:cubicBezTo>
                <a:lnTo>
                  <a:pt x="8118703" y="6858000"/>
                </a:lnTo>
                <a:lnTo>
                  <a:pt x="7923440" y="6858000"/>
                </a:lnTo>
                <a:lnTo>
                  <a:pt x="7938929" y="6850061"/>
                </a:lnTo>
                <a:cubicBezTo>
                  <a:pt x="9153123" y="6189975"/>
                  <a:pt x="9977382" y="4902579"/>
                  <a:pt x="9977382" y="3422520"/>
                </a:cubicBezTo>
                <a:cubicBezTo>
                  <a:pt x="9977382" y="2009739"/>
                  <a:pt x="9226353" y="772500"/>
                  <a:pt x="8102044" y="88839"/>
                </a:cubicBezTo>
                <a:close/>
                <a:moveTo>
                  <a:pt x="4097777" y="0"/>
                </a:moveTo>
                <a:lnTo>
                  <a:pt x="4216953" y="0"/>
                </a:lnTo>
                <a:lnTo>
                  <a:pt x="4062563" y="88839"/>
                </a:lnTo>
                <a:cubicBezTo>
                  <a:pt x="2938253" y="772500"/>
                  <a:pt x="2187224" y="2009739"/>
                  <a:pt x="2187224" y="3422520"/>
                </a:cubicBezTo>
                <a:cubicBezTo>
                  <a:pt x="2187224" y="4902579"/>
                  <a:pt x="3011483" y="6189975"/>
                  <a:pt x="4225677" y="6850061"/>
                </a:cubicBezTo>
                <a:lnTo>
                  <a:pt x="4241167" y="6858000"/>
                </a:lnTo>
                <a:lnTo>
                  <a:pt x="4078110" y="6858000"/>
                </a:lnTo>
                <a:lnTo>
                  <a:pt x="4038243" y="6835060"/>
                </a:lnTo>
                <a:cubicBezTo>
                  <a:pt x="2891431" y="6137716"/>
                  <a:pt x="2125371" y="4875717"/>
                  <a:pt x="2125371" y="3434659"/>
                </a:cubicBezTo>
                <a:cubicBezTo>
                  <a:pt x="2125371" y="1993601"/>
                  <a:pt x="2891431" y="731601"/>
                  <a:pt x="4038243" y="34257"/>
                </a:cubicBezTo>
                <a:close/>
                <a:moveTo>
                  <a:pt x="0" y="0"/>
                </a:moveTo>
                <a:lnTo>
                  <a:pt x="2636555" y="0"/>
                </a:lnTo>
                <a:lnTo>
                  <a:pt x="2492551" y="151155"/>
                </a:lnTo>
                <a:cubicBezTo>
                  <a:pt x="1706282" y="1016894"/>
                  <a:pt x="1227064" y="2166941"/>
                  <a:pt x="1227064" y="3428999"/>
                </a:cubicBezTo>
                <a:cubicBezTo>
                  <a:pt x="1227064" y="4691058"/>
                  <a:pt x="1706282" y="5841105"/>
                  <a:pt x="2492551" y="6706843"/>
                </a:cubicBezTo>
                <a:lnTo>
                  <a:pt x="2636557" y="6858000"/>
                </a:lnTo>
                <a:lnTo>
                  <a:pt x="0" y="6858000"/>
                </a:lnTo>
                <a:close/>
              </a:path>
            </a:pathLst>
          </a:custGeom>
          <a:ln w="60325" cmpd="dbl">
            <a:solidFill>
              <a:srgbClr val="FFFFFF">
                <a:alpha val="40000"/>
              </a:srgbClr>
            </a:solidFill>
          </a:ln>
        </p:spPr>
      </p:pic>
      <p:graphicFrame>
        <p:nvGraphicFramePr>
          <p:cNvPr id="5" name="Content Placeholder 4" descr="SmartArt graphic">
            <a:extLst>
              <a:ext uri="{FF2B5EF4-FFF2-40B4-BE49-F238E27FC236}">
                <a16:creationId xmlns:a16="http://schemas.microsoft.com/office/drawing/2014/main" id="{21A182E9-AC38-4344-9247-5AB4B8F03A26}"/>
              </a:ext>
            </a:extLst>
          </p:cNvPr>
          <p:cNvGraphicFramePr>
            <a:graphicFrameLocks noGrp="1"/>
          </p:cNvGraphicFramePr>
          <p:nvPr>
            <p:ph sz="half" idx="2"/>
            <p:custDataLst>
              <p:tags r:id="rId2"/>
            </p:custDataLst>
            <p:extLst>
              <p:ext uri="{D42A27DB-BD31-4B8C-83A1-F6EECF244321}">
                <p14:modId xmlns:p14="http://schemas.microsoft.com/office/powerpoint/2010/main" val="1766534410"/>
              </p:ext>
            </p:extLst>
          </p:nvPr>
        </p:nvGraphicFramePr>
        <p:xfrm>
          <a:off x="2001536" y="2322168"/>
          <a:ext cx="5543010" cy="279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TextBox 2">
            <a:extLst>
              <a:ext uri="{FF2B5EF4-FFF2-40B4-BE49-F238E27FC236}">
                <a16:creationId xmlns:a16="http://schemas.microsoft.com/office/drawing/2014/main" id="{F106DCAE-21C3-4C14-BCC3-D3A268B2C458}"/>
              </a:ext>
            </a:extLst>
          </p:cNvPr>
          <p:cNvSpPr txBox="1"/>
          <p:nvPr/>
        </p:nvSpPr>
        <p:spPr>
          <a:xfrm>
            <a:off x="3414091" y="3323126"/>
            <a:ext cx="1871042" cy="1338828"/>
          </a:xfrm>
          <a:prstGeom prst="rect">
            <a:avLst/>
          </a:prstGeom>
          <a:noFill/>
        </p:spPr>
        <p:txBody>
          <a:bodyPr wrap="square" rtlCol="0">
            <a:spAutoFit/>
          </a:bodyPr>
          <a:lstStyle/>
          <a:p>
            <a:pPr lvl="0"/>
            <a:r>
              <a:rPr lang="en-US" sz="1350" b="1" dirty="0"/>
              <a:t>Prescriptions (except opioids and benzodiazepines) allowed if in original container with doses needed for for the day</a:t>
            </a:r>
            <a:endParaRPr lang="en-US" sz="900" b="1" dirty="0"/>
          </a:p>
        </p:txBody>
      </p:sp>
    </p:spTree>
    <p:custDataLst>
      <p:tags r:id="rId1"/>
    </p:custDataLst>
    <p:extLst>
      <p:ext uri="{BB962C8B-B14F-4D97-AF65-F5344CB8AC3E}">
        <p14:creationId xmlns:p14="http://schemas.microsoft.com/office/powerpoint/2010/main" val="1974828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C0763A76-9F1C-4FC5-82B7-DD475DA461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39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81BF4F6-F2CF-4984-9D14-D6966D92F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391835" cy="2285999"/>
          </a:xfrm>
          <a:prstGeom prst="rect">
            <a:avLst/>
          </a:prstGeom>
          <a:ln>
            <a:noFill/>
          </a:ln>
          <a:effectLst>
            <a:outerShdw blurRad="596900" dist="304800" dir="7140000" sx="90000" sy="90000" algn="t"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29BEBA-2169-41F3-B312-2F2C1DD03FE6}"/>
              </a:ext>
            </a:extLst>
          </p:cNvPr>
          <p:cNvSpPr>
            <a:spLocks noGrp="1"/>
          </p:cNvSpPr>
          <p:nvPr>
            <p:ph type="title"/>
          </p:nvPr>
        </p:nvSpPr>
        <p:spPr>
          <a:xfrm>
            <a:off x="571352" y="350196"/>
            <a:ext cx="3485178" cy="1624520"/>
          </a:xfrm>
        </p:spPr>
        <p:txBody>
          <a:bodyPr anchor="ctr">
            <a:normAutofit/>
          </a:bodyPr>
          <a:lstStyle/>
          <a:p>
            <a:r>
              <a:rPr lang="en-US" sz="3500"/>
              <a:t>authorized items</a:t>
            </a:r>
          </a:p>
        </p:txBody>
      </p:sp>
      <p:sp>
        <p:nvSpPr>
          <p:cNvPr id="3" name="Content Placeholder 2">
            <a:extLst>
              <a:ext uri="{FF2B5EF4-FFF2-40B4-BE49-F238E27FC236}">
                <a16:creationId xmlns:a16="http://schemas.microsoft.com/office/drawing/2014/main" id="{35F5A354-1548-4BFE-BCFE-1FEC4C09BCB5}"/>
              </a:ext>
            </a:extLst>
          </p:cNvPr>
          <p:cNvSpPr>
            <a:spLocks noGrp="1"/>
          </p:cNvSpPr>
          <p:nvPr>
            <p:ph idx="1"/>
          </p:nvPr>
        </p:nvSpPr>
        <p:spPr>
          <a:xfrm>
            <a:off x="571351" y="2743200"/>
            <a:ext cx="3485179" cy="3613149"/>
          </a:xfrm>
        </p:spPr>
        <p:txBody>
          <a:bodyPr anchor="ctr">
            <a:normAutofit/>
          </a:bodyPr>
          <a:lstStyle/>
          <a:p>
            <a:pPr marL="0" indent="0">
              <a:buNone/>
            </a:pPr>
            <a:r>
              <a:rPr lang="en-US" sz="1700">
                <a:hlinkClick r:id="rId4"/>
              </a:rPr>
              <a:t>List of Approved Items</a:t>
            </a:r>
            <a:endParaRPr lang="en-US" sz="1700"/>
          </a:p>
          <a:p>
            <a:pPr marL="0" indent="0">
              <a:buNone/>
            </a:pPr>
            <a:r>
              <a:rPr lang="en-US" sz="1700"/>
              <a:t>Please click the link above for a complete list of items allowed to be brought in with you and print to refererence</a:t>
            </a:r>
          </a:p>
        </p:txBody>
      </p:sp>
      <p:pic>
        <p:nvPicPr>
          <p:cNvPr id="5" name="Picture 4" descr="School supplies on a table">
            <a:extLst>
              <a:ext uri="{FF2B5EF4-FFF2-40B4-BE49-F238E27FC236}">
                <a16:creationId xmlns:a16="http://schemas.microsoft.com/office/drawing/2014/main" id="{0DEA2CEB-3632-E3E7-4E0D-87E49E0C7A60}"/>
              </a:ext>
            </a:extLst>
          </p:cNvPr>
          <p:cNvPicPr>
            <a:picLocks noChangeAspect="1"/>
          </p:cNvPicPr>
          <p:nvPr/>
        </p:nvPicPr>
        <p:blipFill rotWithShape="1">
          <a:blip r:embed="rId5"/>
          <a:srcRect l="20154" r="35296" b="-2"/>
          <a:stretch/>
        </p:blipFill>
        <p:spPr>
          <a:xfrm>
            <a:off x="4572000" y="1"/>
            <a:ext cx="4577118" cy="6858000"/>
          </a:xfrm>
          <a:prstGeom prst="rect">
            <a:avLst/>
          </a:prstGeom>
        </p:spPr>
      </p:pic>
    </p:spTree>
    <p:custDataLst>
      <p:tags r:id="rId1"/>
    </p:custDataLst>
    <p:extLst>
      <p:ext uri="{BB962C8B-B14F-4D97-AF65-F5344CB8AC3E}">
        <p14:creationId xmlns:p14="http://schemas.microsoft.com/office/powerpoint/2010/main" val="617225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C7B988F-339C-437C-9878-E6F556700B05}"/>
              </a:ext>
            </a:extLst>
          </p:cNvPr>
          <p:cNvSpPr>
            <a:spLocks noGrp="1"/>
          </p:cNvSpPr>
          <p:nvPr>
            <p:ph type="title"/>
          </p:nvPr>
        </p:nvSpPr>
        <p:spPr>
          <a:xfrm>
            <a:off x="1028697" y="348865"/>
            <a:ext cx="7533018" cy="877729"/>
          </a:xfrm>
        </p:spPr>
        <p:txBody>
          <a:bodyPr anchor="ctr">
            <a:normAutofit/>
          </a:bodyPr>
          <a:lstStyle/>
          <a:p>
            <a:r>
              <a:rPr lang="en-US" altLang="en-US" sz="3500" b="1">
                <a:solidFill>
                  <a:srgbClr val="FFFFFF"/>
                </a:solidFill>
              </a:rPr>
              <a:t>Items Used to Make Weapons</a:t>
            </a:r>
            <a:r>
              <a:rPr lang="en-US" altLang="en-US" sz="3500">
                <a:solidFill>
                  <a:srgbClr val="FFFFFF"/>
                </a:solidFill>
              </a:rPr>
              <a:t> </a:t>
            </a:r>
            <a:endParaRPr lang="en-US" sz="3500">
              <a:solidFill>
                <a:srgbClr val="FFFFFF"/>
              </a:solidFill>
            </a:endParaRPr>
          </a:p>
        </p:txBody>
      </p:sp>
      <p:sp>
        <p:nvSpPr>
          <p:cNvPr id="11" name="Content Placeholder 10">
            <a:extLst>
              <a:ext uri="{FF2B5EF4-FFF2-40B4-BE49-F238E27FC236}">
                <a16:creationId xmlns:a16="http://schemas.microsoft.com/office/drawing/2014/main" id="{CCC323BB-31A1-44A3-8636-1D603AF1EFFA}"/>
              </a:ext>
            </a:extLst>
          </p:cNvPr>
          <p:cNvSpPr>
            <a:spLocks/>
          </p:cNvSpPr>
          <p:nvPr/>
        </p:nvSpPr>
        <p:spPr>
          <a:xfrm>
            <a:off x="4448348" y="1966320"/>
            <a:ext cx="3186448" cy="3179015"/>
          </a:xfrm>
          <a:prstGeom prst="rect">
            <a:avLst/>
          </a:prstGeom>
        </p:spPr>
        <p:txBody>
          <a:bodyPr wrap="square" numCol="2">
            <a:spAutoFit/>
          </a:bodyPr>
          <a:lstStyle/>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Tape</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Tongue Blade</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Pens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Flammable Liquid</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Safety Pins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Disposable Razor Blades</a:t>
            </a:r>
          </a:p>
          <a:p>
            <a:pPr defTabSz="429768">
              <a:spcAft>
                <a:spcPts val="600"/>
              </a:spcAft>
              <a:buClr>
                <a:srgbClr val="CC0000"/>
              </a:buClr>
              <a:defRPr/>
            </a:pPr>
            <a:endParaRPr lang="en-US" altLang="en-US" sz="1692" b="1" kern="1200" dirty="0">
              <a:solidFill>
                <a:schemeClr val="tx1"/>
              </a:solidFill>
              <a:latin typeface="Arial" charset="0"/>
              <a:ea typeface="+mn-ea"/>
              <a:cs typeface="+mn-cs"/>
            </a:endParaRP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IV Tubing </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Paper Clips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Scissors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Pencils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Needles</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Aerosol Spray</a:t>
            </a:r>
          </a:p>
          <a:p>
            <a:pPr defTabSz="429768">
              <a:spcAft>
                <a:spcPts val="600"/>
              </a:spcAft>
              <a:buClr>
                <a:srgbClr val="CC0000"/>
              </a:buClr>
              <a:buFont typeface="Wingdings 3" pitchFamily="18" charset="2"/>
              <a:buChar char="u"/>
              <a:defRPr/>
            </a:pPr>
            <a:r>
              <a:rPr lang="en-US" altLang="en-US" sz="1692" b="1" kern="1200" dirty="0">
                <a:solidFill>
                  <a:schemeClr val="tx1"/>
                </a:solidFill>
                <a:latin typeface="Arial" charset="0"/>
                <a:ea typeface="+mn-ea"/>
                <a:cs typeface="+mn-cs"/>
              </a:rPr>
              <a:t>Safety Pins</a:t>
            </a:r>
            <a:endParaRPr lang="en-US" altLang="en-US" b="1" dirty="0">
              <a:latin typeface="Arial" charset="0"/>
            </a:endParaRPr>
          </a:p>
        </p:txBody>
      </p:sp>
      <p:sp>
        <p:nvSpPr>
          <p:cNvPr id="7" name="TextBox 6">
            <a:extLst>
              <a:ext uri="{FF2B5EF4-FFF2-40B4-BE49-F238E27FC236}">
                <a16:creationId xmlns:a16="http://schemas.microsoft.com/office/drawing/2014/main" id="{42014D71-F32A-4DD8-88F7-16D13D2917FB}"/>
              </a:ext>
            </a:extLst>
          </p:cNvPr>
          <p:cNvSpPr txBox="1"/>
          <p:nvPr/>
        </p:nvSpPr>
        <p:spPr>
          <a:xfrm>
            <a:off x="483042" y="4891680"/>
            <a:ext cx="8195871" cy="950453"/>
          </a:xfrm>
          <a:prstGeom prst="rect">
            <a:avLst/>
          </a:prstGeom>
          <a:noFill/>
        </p:spPr>
        <p:txBody>
          <a:bodyPr wrap="square">
            <a:spAutoFit/>
          </a:bodyPr>
          <a:lstStyle/>
          <a:p>
            <a:pPr defTabSz="429768">
              <a:spcBef>
                <a:spcPct val="0"/>
              </a:spcBef>
              <a:spcAft>
                <a:spcPts val="600"/>
              </a:spcAft>
            </a:pPr>
            <a:r>
              <a:rPr lang="en-US" altLang="en-US" sz="1692" b="1" kern="1200">
                <a:solidFill>
                  <a:srgbClr val="005D86"/>
                </a:solidFill>
                <a:latin typeface="+mn-lt"/>
                <a:ea typeface="+mn-ea"/>
                <a:cs typeface="+mn-cs"/>
              </a:rPr>
              <a:t>ANYTHING brought into TDCJ can be fashioned into a weapon.</a:t>
            </a:r>
          </a:p>
          <a:p>
            <a:pPr defTabSz="429768">
              <a:spcBef>
                <a:spcPct val="0"/>
              </a:spcBef>
              <a:spcAft>
                <a:spcPts val="600"/>
              </a:spcAft>
            </a:pPr>
            <a:r>
              <a:rPr lang="en-US" altLang="en-US" sz="1692" b="1" kern="1200">
                <a:solidFill>
                  <a:srgbClr val="005D86"/>
                </a:solidFill>
                <a:latin typeface="+mn-lt"/>
                <a:ea typeface="+mn-ea"/>
                <a:cs typeface="+mn-cs"/>
              </a:rPr>
              <a:t>Remember, your responsible awareness of the proper disposal and removal of such everyday items from an offender patient’s room helps keep everyone safe.</a:t>
            </a:r>
            <a:endParaRPr lang="en-US" altLang="en-US" b="1">
              <a:solidFill>
                <a:schemeClr val="accent4">
                  <a:lumMod val="75000"/>
                </a:schemeClr>
              </a:solidFill>
            </a:endParaRPr>
          </a:p>
        </p:txBody>
      </p:sp>
      <p:sp>
        <p:nvSpPr>
          <p:cNvPr id="8" name="TextBox 7">
            <a:extLst>
              <a:ext uri="{FF2B5EF4-FFF2-40B4-BE49-F238E27FC236}">
                <a16:creationId xmlns:a16="http://schemas.microsoft.com/office/drawing/2014/main" id="{A820C553-FC35-49CE-81C8-9117722E1551}"/>
              </a:ext>
            </a:extLst>
          </p:cNvPr>
          <p:cNvSpPr txBox="1"/>
          <p:nvPr/>
        </p:nvSpPr>
        <p:spPr>
          <a:xfrm>
            <a:off x="637415" y="3032173"/>
            <a:ext cx="3487456" cy="1548886"/>
          </a:xfrm>
          <a:prstGeom prst="rect">
            <a:avLst/>
          </a:prstGeom>
          <a:noFill/>
        </p:spPr>
        <p:txBody>
          <a:bodyPr wrap="square" rtlCol="0">
            <a:spAutoFit/>
          </a:bodyPr>
          <a:lstStyle/>
          <a:p>
            <a:pPr defTabSz="429768">
              <a:spcAft>
                <a:spcPts val="600"/>
              </a:spcAft>
            </a:pPr>
            <a:r>
              <a:rPr lang="en-US" altLang="en-US" sz="1269" kern="1200">
                <a:solidFill>
                  <a:schemeClr val="tx1"/>
                </a:solidFill>
                <a:latin typeface="+mn-lt"/>
                <a:ea typeface="+mn-ea"/>
                <a:cs typeface="+mn-cs"/>
              </a:rPr>
              <a:t>In addition to conventional weapons, there are many everyday items that can be used to create weapons.  As an employee you must be aware of the items listed and remain alert to the fact that these items can be used to make all types of weapons. </a:t>
            </a:r>
          </a:p>
          <a:p>
            <a:pPr>
              <a:spcAft>
                <a:spcPts val="600"/>
              </a:spcAft>
            </a:pPr>
            <a:endParaRPr lang="en-US" sz="1350"/>
          </a:p>
        </p:txBody>
      </p:sp>
    </p:spTree>
    <p:custDataLst>
      <p:tags r:id="rId1"/>
    </p:custDataLst>
    <p:extLst>
      <p:ext uri="{BB962C8B-B14F-4D97-AF65-F5344CB8AC3E}">
        <p14:creationId xmlns:p14="http://schemas.microsoft.com/office/powerpoint/2010/main" val="1351238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2ECAFFA-9F4F-4F9E-B7AA-C06A53127E56}"/>
              </a:ext>
            </a:extLst>
          </p:cNvPr>
          <p:cNvSpPr>
            <a:spLocks noGrp="1"/>
          </p:cNvSpPr>
          <p:nvPr>
            <p:ph type="title"/>
          </p:nvPr>
        </p:nvSpPr>
        <p:spPr>
          <a:xfrm>
            <a:off x="1037673" y="348865"/>
            <a:ext cx="7288583" cy="1576446"/>
          </a:xfrm>
        </p:spPr>
        <p:txBody>
          <a:bodyPr anchor="ctr">
            <a:normAutofit/>
          </a:bodyPr>
          <a:lstStyle/>
          <a:p>
            <a:r>
              <a:rPr lang="en-US" altLang="en-US" sz="3500" b="1">
                <a:solidFill>
                  <a:srgbClr val="FFFFFF"/>
                </a:solidFill>
              </a:rPr>
              <a:t>Items Used to Make Weapons </a:t>
            </a:r>
            <a:endParaRPr lang="en-US" sz="3500">
              <a:solidFill>
                <a:srgbClr val="FFFFFF"/>
              </a:solidFill>
            </a:endParaRPr>
          </a:p>
        </p:txBody>
      </p:sp>
      <p:sp>
        <p:nvSpPr>
          <p:cNvPr id="3" name="Content Placeholder 2">
            <a:extLst>
              <a:ext uri="{FF2B5EF4-FFF2-40B4-BE49-F238E27FC236}">
                <a16:creationId xmlns:a16="http://schemas.microsoft.com/office/drawing/2014/main" id="{E16A10ED-552C-449B-964C-FDDB8ED907A8}"/>
              </a:ext>
            </a:extLst>
          </p:cNvPr>
          <p:cNvSpPr>
            <a:spLocks/>
          </p:cNvSpPr>
          <p:nvPr/>
        </p:nvSpPr>
        <p:spPr>
          <a:xfrm>
            <a:off x="483042" y="3025739"/>
            <a:ext cx="6461682" cy="614135"/>
          </a:xfrm>
          <a:prstGeom prst="rect">
            <a:avLst/>
          </a:prstGeom>
        </p:spPr>
        <p:txBody>
          <a:bodyPr>
            <a:normAutofit lnSpcReduction="10000"/>
          </a:bodyPr>
          <a:lstStyle/>
          <a:p>
            <a:pPr defTabSz="406908">
              <a:lnSpc>
                <a:spcPct val="90000"/>
              </a:lnSpc>
              <a:spcAft>
                <a:spcPts val="600"/>
              </a:spcAft>
            </a:pPr>
            <a:r>
              <a:rPr lang="en-US" altLang="en-US" sz="1700" kern="1200" dirty="0">
                <a:solidFill>
                  <a:schemeClr val="tx1"/>
                </a:solidFill>
                <a:latin typeface="+mn-lt"/>
                <a:ea typeface="+mn-ea"/>
                <a:cs typeface="+mn-cs"/>
              </a:rPr>
              <a:t>The following are some examples of weapons that have been made from the items listed on the previous page</a:t>
            </a:r>
          </a:p>
          <a:p>
            <a:pPr>
              <a:lnSpc>
                <a:spcPct val="90000"/>
              </a:lnSpc>
              <a:spcAft>
                <a:spcPts val="600"/>
              </a:spcAft>
            </a:pPr>
            <a:endParaRPr lang="en-US" sz="1700" dirty="0"/>
          </a:p>
        </p:txBody>
      </p:sp>
      <p:pic>
        <p:nvPicPr>
          <p:cNvPr id="4" name="Picture 7">
            <a:extLst>
              <a:ext uri="{FF2B5EF4-FFF2-40B4-BE49-F238E27FC236}">
                <a16:creationId xmlns:a16="http://schemas.microsoft.com/office/drawing/2014/main" id="{786A3A52-2A4B-440A-B811-B5962267A5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000" t="-1453" r="2000" b="1453"/>
          <a:stretch>
            <a:fillRect/>
          </a:stretch>
        </p:blipFill>
        <p:spPr bwMode="auto">
          <a:xfrm>
            <a:off x="1508232" y="3988887"/>
            <a:ext cx="5117789" cy="198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A979B52A-43E9-497E-B122-079377E987E8}"/>
              </a:ext>
            </a:extLst>
          </p:cNvPr>
          <p:cNvSpPr txBox="1"/>
          <p:nvPr/>
        </p:nvSpPr>
        <p:spPr>
          <a:xfrm>
            <a:off x="483042" y="3988887"/>
            <a:ext cx="1248085" cy="801181"/>
          </a:xfrm>
          <a:prstGeom prst="rect">
            <a:avLst/>
          </a:prstGeom>
          <a:noFill/>
        </p:spPr>
        <p:txBody>
          <a:bodyPr wrap="square">
            <a:spAutoFit/>
          </a:bodyPr>
          <a:lstStyle/>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Toothbrush</a:t>
            </a:r>
          </a:p>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Tape</a:t>
            </a:r>
          </a:p>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Razor</a:t>
            </a:r>
            <a:endParaRPr lang="en-US" altLang="en-US" sz="1350" b="1" dirty="0"/>
          </a:p>
        </p:txBody>
      </p:sp>
      <p:sp>
        <p:nvSpPr>
          <p:cNvPr id="11" name="TextBox 10">
            <a:extLst>
              <a:ext uri="{FF2B5EF4-FFF2-40B4-BE49-F238E27FC236}">
                <a16:creationId xmlns:a16="http://schemas.microsoft.com/office/drawing/2014/main" id="{169E8FC5-E2E0-4692-B138-9E097EEFC991}"/>
              </a:ext>
            </a:extLst>
          </p:cNvPr>
          <p:cNvSpPr txBox="1"/>
          <p:nvPr/>
        </p:nvSpPr>
        <p:spPr>
          <a:xfrm>
            <a:off x="3250955" y="3449637"/>
            <a:ext cx="1432981" cy="539250"/>
          </a:xfrm>
          <a:prstGeom prst="rect">
            <a:avLst/>
          </a:prstGeom>
          <a:noFill/>
        </p:spPr>
        <p:txBody>
          <a:bodyPr wrap="square">
            <a:spAutoFit/>
          </a:bodyPr>
          <a:lstStyle/>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Scissors</a:t>
            </a:r>
          </a:p>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Medical Tape</a:t>
            </a:r>
            <a:endParaRPr lang="en-US" altLang="en-US" sz="1350" b="1" dirty="0"/>
          </a:p>
        </p:txBody>
      </p:sp>
      <p:sp>
        <p:nvSpPr>
          <p:cNvPr id="15" name="TextBox 14">
            <a:extLst>
              <a:ext uri="{FF2B5EF4-FFF2-40B4-BE49-F238E27FC236}">
                <a16:creationId xmlns:a16="http://schemas.microsoft.com/office/drawing/2014/main" id="{BF0F4D61-C7E2-4389-AA61-CBCF9B4B4DCC}"/>
              </a:ext>
            </a:extLst>
          </p:cNvPr>
          <p:cNvSpPr txBox="1"/>
          <p:nvPr/>
        </p:nvSpPr>
        <p:spPr>
          <a:xfrm>
            <a:off x="6615332" y="3988887"/>
            <a:ext cx="1966471" cy="801181"/>
          </a:xfrm>
          <a:prstGeom prst="rect">
            <a:avLst/>
          </a:prstGeom>
          <a:noFill/>
        </p:spPr>
        <p:txBody>
          <a:bodyPr wrap="square">
            <a:spAutoFit/>
          </a:bodyPr>
          <a:lstStyle/>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Medical Tape</a:t>
            </a:r>
          </a:p>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Tongue Blade</a:t>
            </a:r>
          </a:p>
          <a:p>
            <a:pPr marL="190739" indent="-190739" defTabSz="406908">
              <a:spcBef>
                <a:spcPct val="0"/>
              </a:spcBef>
              <a:spcAft>
                <a:spcPts val="600"/>
              </a:spcAft>
              <a:buClr>
                <a:schemeClr val="tx1"/>
              </a:buClr>
              <a:buFont typeface="Courier New" panose="02070309020205020404" pitchFamily="49" charset="0"/>
              <a:buChar char="o"/>
            </a:pPr>
            <a:r>
              <a:rPr lang="en-US" altLang="en-US" sz="1202" b="1" kern="1200" dirty="0">
                <a:solidFill>
                  <a:schemeClr val="tx1"/>
                </a:solidFill>
                <a:latin typeface="+mn-lt"/>
                <a:ea typeface="+mn-ea"/>
                <a:cs typeface="+mn-cs"/>
              </a:rPr>
              <a:t> Razor</a:t>
            </a:r>
            <a:endParaRPr lang="en-US" altLang="en-US" sz="1350" b="1" dirty="0"/>
          </a:p>
        </p:txBody>
      </p:sp>
    </p:spTree>
    <p:custDataLst>
      <p:tags r:id="rId1"/>
    </p:custDataLst>
    <p:extLst>
      <p:ext uri="{BB962C8B-B14F-4D97-AF65-F5344CB8AC3E}">
        <p14:creationId xmlns:p14="http://schemas.microsoft.com/office/powerpoint/2010/main" val="881187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877D7E9-3C79-4026-8C97-F9AC0D415F65}"/>
              </a:ext>
            </a:extLst>
          </p:cNvPr>
          <p:cNvSpPr>
            <a:spLocks noGrp="1"/>
          </p:cNvSpPr>
          <p:nvPr>
            <p:ph type="title"/>
          </p:nvPr>
        </p:nvSpPr>
        <p:spPr>
          <a:xfrm>
            <a:off x="1037673" y="348865"/>
            <a:ext cx="7288583" cy="1576446"/>
          </a:xfrm>
        </p:spPr>
        <p:txBody>
          <a:bodyPr anchor="ctr">
            <a:normAutofit/>
          </a:bodyPr>
          <a:lstStyle/>
          <a:p>
            <a:r>
              <a:rPr lang="en-US" altLang="en-US" sz="3500" b="1">
                <a:solidFill>
                  <a:srgbClr val="FFFFFF"/>
                </a:solidFill>
              </a:rPr>
              <a:t>Items Used to Make Weapons</a:t>
            </a:r>
            <a:endParaRPr lang="en-US" sz="3500">
              <a:solidFill>
                <a:srgbClr val="FFFFFF"/>
              </a:solidFill>
            </a:endParaRPr>
          </a:p>
        </p:txBody>
      </p:sp>
      <p:pic>
        <p:nvPicPr>
          <p:cNvPr id="4" name="Picture 9">
            <a:extLst>
              <a:ext uri="{FF2B5EF4-FFF2-40B4-BE49-F238E27FC236}">
                <a16:creationId xmlns:a16="http://schemas.microsoft.com/office/drawing/2014/main" id="{8EC1EAFB-95FE-4104-9980-88D59ED676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042" y="2766600"/>
            <a:ext cx="5888535" cy="2478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378D35F2-D0E6-4417-B95D-D4FE75B18E26}"/>
              </a:ext>
            </a:extLst>
          </p:cNvPr>
          <p:cNvSpPr txBox="1"/>
          <p:nvPr/>
        </p:nvSpPr>
        <p:spPr>
          <a:xfrm>
            <a:off x="1304080" y="5316684"/>
            <a:ext cx="2425826" cy="975652"/>
          </a:xfrm>
          <a:prstGeom prst="rect">
            <a:avLst/>
          </a:prstGeom>
          <a:noFill/>
        </p:spPr>
        <p:txBody>
          <a:bodyPr wrap="square">
            <a:spAutoFit/>
          </a:bodyPr>
          <a:lstStyle/>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Dobhoff Feeding Tube</a:t>
            </a:r>
          </a:p>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Medical Tape</a:t>
            </a:r>
          </a:p>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Needles</a:t>
            </a:r>
            <a:endParaRPr lang="en-US" altLang="en-US" sz="1350" b="1"/>
          </a:p>
        </p:txBody>
      </p:sp>
      <p:sp>
        <p:nvSpPr>
          <p:cNvPr id="8" name="TextBox 7">
            <a:extLst>
              <a:ext uri="{FF2B5EF4-FFF2-40B4-BE49-F238E27FC236}">
                <a16:creationId xmlns:a16="http://schemas.microsoft.com/office/drawing/2014/main" id="{A7BD8918-026E-4AF3-AB69-2C7AFD1FAAAF}"/>
              </a:ext>
            </a:extLst>
          </p:cNvPr>
          <p:cNvSpPr txBox="1"/>
          <p:nvPr/>
        </p:nvSpPr>
        <p:spPr>
          <a:xfrm>
            <a:off x="6415351" y="3191044"/>
            <a:ext cx="2263562" cy="975652"/>
          </a:xfrm>
          <a:prstGeom prst="rect">
            <a:avLst/>
          </a:prstGeom>
          <a:noFill/>
        </p:spPr>
        <p:txBody>
          <a:bodyPr wrap="square">
            <a:spAutoFit/>
          </a:bodyPr>
          <a:lstStyle/>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Tongue Depressors</a:t>
            </a:r>
          </a:p>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Medical Tape</a:t>
            </a:r>
          </a:p>
          <a:p>
            <a:pPr marL="250746" indent="-250746" defTabSz="534924">
              <a:spcBef>
                <a:spcPct val="0"/>
              </a:spcBef>
              <a:spcAft>
                <a:spcPts val="600"/>
              </a:spcAft>
              <a:buClr>
                <a:schemeClr val="tx1"/>
              </a:buClr>
              <a:buFont typeface="Courier New" panose="02070309020205020404" pitchFamily="49" charset="0"/>
              <a:buChar char="o"/>
            </a:pPr>
            <a:r>
              <a:rPr lang="en-US" altLang="en-US" sz="1580" b="1" kern="1200">
                <a:solidFill>
                  <a:schemeClr val="tx1"/>
                </a:solidFill>
                <a:latin typeface="+mn-lt"/>
                <a:ea typeface="+mn-ea"/>
                <a:cs typeface="+mn-cs"/>
              </a:rPr>
              <a:t>Needles</a:t>
            </a:r>
            <a:endParaRPr lang="en-US" altLang="en-US" sz="1350" b="1"/>
          </a:p>
        </p:txBody>
      </p:sp>
    </p:spTree>
    <p:custDataLst>
      <p:tags r:id="rId1"/>
    </p:custDataLst>
    <p:extLst>
      <p:ext uri="{BB962C8B-B14F-4D97-AF65-F5344CB8AC3E}">
        <p14:creationId xmlns:p14="http://schemas.microsoft.com/office/powerpoint/2010/main" val="445479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6642" y="0"/>
            <a:ext cx="3047358"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783777" y="-3783778"/>
            <a:ext cx="1576446" cy="9144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1BE6DD5-5BA0-431D-8D5C-EB20EBE9D60F}"/>
              </a:ext>
            </a:extLst>
          </p:cNvPr>
          <p:cNvSpPr>
            <a:spLocks noGrp="1"/>
          </p:cNvSpPr>
          <p:nvPr>
            <p:ph type="title"/>
          </p:nvPr>
        </p:nvSpPr>
        <p:spPr>
          <a:xfrm>
            <a:off x="1028697" y="348865"/>
            <a:ext cx="7533018" cy="877729"/>
          </a:xfrm>
        </p:spPr>
        <p:txBody>
          <a:bodyPr anchor="ctr">
            <a:normAutofit/>
          </a:bodyPr>
          <a:lstStyle/>
          <a:p>
            <a:r>
              <a:rPr lang="en-US" altLang="en-US" sz="3500" b="1">
                <a:solidFill>
                  <a:srgbClr val="FFFFFF"/>
                </a:solidFill>
              </a:rPr>
              <a:t>Items Used to Make Weapons</a:t>
            </a:r>
            <a:endParaRPr lang="en-US" sz="3500">
              <a:solidFill>
                <a:srgbClr val="FFFFFF"/>
              </a:solidFill>
            </a:endParaRPr>
          </a:p>
        </p:txBody>
      </p:sp>
      <p:pic>
        <p:nvPicPr>
          <p:cNvPr id="4" name="Picture 6">
            <a:extLst>
              <a:ext uri="{FF2B5EF4-FFF2-40B4-BE49-F238E27FC236}">
                <a16:creationId xmlns:a16="http://schemas.microsoft.com/office/drawing/2014/main" id="{6D71B436-5661-4A5E-912A-03DAED577E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5833" y="2390425"/>
            <a:ext cx="6353080" cy="2782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9F9BBC9D-834A-4482-8EF7-22AB9DC749D1}"/>
              </a:ext>
            </a:extLst>
          </p:cNvPr>
          <p:cNvSpPr txBox="1"/>
          <p:nvPr/>
        </p:nvSpPr>
        <p:spPr>
          <a:xfrm>
            <a:off x="483042" y="2587903"/>
            <a:ext cx="1852222" cy="844840"/>
          </a:xfrm>
          <a:prstGeom prst="rect">
            <a:avLst/>
          </a:prstGeom>
          <a:noFill/>
        </p:spPr>
        <p:txBody>
          <a:bodyPr wrap="square">
            <a:spAutoFit/>
          </a:bodyPr>
          <a:lstStyle/>
          <a:p>
            <a:pPr marL="216456" indent="-216456" defTabSz="461772">
              <a:spcBef>
                <a:spcPct val="0"/>
              </a:spcBef>
              <a:spcAft>
                <a:spcPts val="600"/>
              </a:spcAft>
              <a:buClr>
                <a:schemeClr val="tx1"/>
              </a:buClr>
              <a:buFont typeface="Courier New" panose="02070309020205020404" pitchFamily="49" charset="0"/>
              <a:buChar char="o"/>
            </a:pPr>
            <a:r>
              <a:rPr lang="en-US" altLang="en-US" sz="1061" b="1" kern="1200">
                <a:solidFill>
                  <a:schemeClr val="tx1"/>
                </a:solidFill>
                <a:latin typeface="+mn-lt"/>
                <a:ea typeface="+mn-ea"/>
                <a:cs typeface="+mn-cs"/>
              </a:rPr>
              <a:t>Empty Tube of Toothpaste</a:t>
            </a:r>
            <a:br>
              <a:rPr lang="en-US" altLang="en-US" sz="1061" b="1" kern="1200">
                <a:solidFill>
                  <a:srgbClr val="9D009D"/>
                </a:solidFill>
                <a:latin typeface="+mn-lt"/>
                <a:ea typeface="+mn-ea"/>
                <a:cs typeface="+mn-cs"/>
              </a:rPr>
            </a:br>
            <a:r>
              <a:rPr lang="en-US" altLang="en-US" sz="1364" b="1" kern="1200">
                <a:solidFill>
                  <a:schemeClr val="tx1"/>
                </a:solidFill>
                <a:latin typeface="+mn-lt"/>
                <a:ea typeface="+mn-ea"/>
                <a:cs typeface="+mn-cs"/>
              </a:rPr>
              <a:t>(used to hide contraband)</a:t>
            </a:r>
            <a:endParaRPr lang="en-US" altLang="en-US" sz="1350" b="1"/>
          </a:p>
        </p:txBody>
      </p:sp>
      <p:sp>
        <p:nvSpPr>
          <p:cNvPr id="8" name="TextBox 7">
            <a:extLst>
              <a:ext uri="{FF2B5EF4-FFF2-40B4-BE49-F238E27FC236}">
                <a16:creationId xmlns:a16="http://schemas.microsoft.com/office/drawing/2014/main" id="{9D7BC8A9-74C8-4A6A-9016-AE20534C46DE}"/>
              </a:ext>
            </a:extLst>
          </p:cNvPr>
          <p:cNvSpPr txBox="1"/>
          <p:nvPr/>
        </p:nvSpPr>
        <p:spPr>
          <a:xfrm>
            <a:off x="5159373" y="5300037"/>
            <a:ext cx="1901520" cy="1085938"/>
          </a:xfrm>
          <a:prstGeom prst="rect">
            <a:avLst/>
          </a:prstGeom>
          <a:noFill/>
        </p:spPr>
        <p:txBody>
          <a:bodyPr wrap="square">
            <a:spAutoFit/>
          </a:bodyPr>
          <a:lstStyle/>
          <a:p>
            <a:pPr defTabSz="461772">
              <a:spcBef>
                <a:spcPct val="0"/>
              </a:spcBef>
              <a:spcAft>
                <a:spcPts val="600"/>
              </a:spcAft>
              <a:buClr>
                <a:srgbClr val="000099"/>
              </a:buClr>
              <a:buFont typeface="Wingdings 3" panose="05040102010807070707" pitchFamily="18" charset="2"/>
              <a:buChar char=""/>
            </a:pPr>
            <a:r>
              <a:rPr lang="en-US" altLang="en-US" sz="1364" b="1" kern="1200">
                <a:solidFill>
                  <a:schemeClr val="tx1"/>
                </a:solidFill>
                <a:latin typeface="+mn-lt"/>
                <a:ea typeface="+mn-ea"/>
                <a:cs typeface="+mn-cs"/>
              </a:rPr>
              <a:t>Hypodermic Needles</a:t>
            </a:r>
          </a:p>
          <a:p>
            <a:pPr defTabSz="461772">
              <a:spcBef>
                <a:spcPct val="0"/>
              </a:spcBef>
              <a:spcAft>
                <a:spcPts val="600"/>
              </a:spcAft>
              <a:buClr>
                <a:srgbClr val="000099"/>
              </a:buClr>
              <a:buFont typeface="Wingdings 3" panose="05040102010807070707" pitchFamily="18" charset="2"/>
              <a:buChar char=""/>
            </a:pPr>
            <a:r>
              <a:rPr lang="en-US" altLang="en-US" sz="1364" b="1" kern="1200">
                <a:solidFill>
                  <a:schemeClr val="tx1"/>
                </a:solidFill>
                <a:latin typeface="+mn-lt"/>
                <a:ea typeface="+mn-ea"/>
                <a:cs typeface="+mn-cs"/>
              </a:rPr>
              <a:t>Medical Tape</a:t>
            </a:r>
          </a:p>
          <a:p>
            <a:pPr defTabSz="461772">
              <a:spcBef>
                <a:spcPct val="0"/>
              </a:spcBef>
              <a:spcAft>
                <a:spcPts val="600"/>
              </a:spcAft>
              <a:buClr>
                <a:srgbClr val="000099"/>
              </a:buClr>
              <a:buFont typeface="Wingdings 3" panose="05040102010807070707" pitchFamily="18" charset="2"/>
              <a:buChar char=""/>
            </a:pPr>
            <a:r>
              <a:rPr lang="en-US" altLang="en-US" sz="1364" b="1" kern="1200">
                <a:solidFill>
                  <a:schemeClr val="tx1"/>
                </a:solidFill>
                <a:latin typeface="+mn-lt"/>
                <a:ea typeface="+mn-ea"/>
                <a:cs typeface="+mn-cs"/>
              </a:rPr>
              <a:t>Syringes</a:t>
            </a:r>
            <a:endParaRPr lang="en-US" altLang="en-US" sz="1350" b="1"/>
          </a:p>
        </p:txBody>
      </p:sp>
      <p:sp>
        <p:nvSpPr>
          <p:cNvPr id="10" name="TextBox 9">
            <a:extLst>
              <a:ext uri="{FF2B5EF4-FFF2-40B4-BE49-F238E27FC236}">
                <a16:creationId xmlns:a16="http://schemas.microsoft.com/office/drawing/2014/main" id="{9DB0D7A3-5606-4DFE-B0BC-E029DAFACEB8}"/>
              </a:ext>
            </a:extLst>
          </p:cNvPr>
          <p:cNvSpPr txBox="1"/>
          <p:nvPr/>
        </p:nvSpPr>
        <p:spPr>
          <a:xfrm>
            <a:off x="518256" y="5331812"/>
            <a:ext cx="4648160" cy="516290"/>
          </a:xfrm>
          <a:prstGeom prst="rect">
            <a:avLst/>
          </a:prstGeom>
          <a:noFill/>
        </p:spPr>
        <p:txBody>
          <a:bodyPr wrap="square">
            <a:spAutoFit/>
          </a:bodyPr>
          <a:lstStyle/>
          <a:p>
            <a:pPr defTabSz="461772">
              <a:spcAft>
                <a:spcPts val="600"/>
              </a:spcAft>
            </a:pPr>
            <a:r>
              <a:rPr lang="en-US" sz="1364" kern="1200">
                <a:solidFill>
                  <a:schemeClr val="tx1"/>
                </a:solidFill>
                <a:latin typeface="+mn-lt"/>
                <a:ea typeface="+mn-ea"/>
                <a:cs typeface="+mn-cs"/>
              </a:rPr>
              <a:t>They can be hidden anywhere on the offender including in the stitching of their clothing and orifices. </a:t>
            </a:r>
            <a:endParaRPr lang="en-US" sz="1350"/>
          </a:p>
        </p:txBody>
      </p:sp>
    </p:spTree>
    <p:custDataLst>
      <p:tags r:id="rId1"/>
    </p:custDataLst>
    <p:extLst>
      <p:ext uri="{BB962C8B-B14F-4D97-AF65-F5344CB8AC3E}">
        <p14:creationId xmlns:p14="http://schemas.microsoft.com/office/powerpoint/2010/main" val="1197405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044287"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5F70050-3730-46A3-A3F4-AF690A1FF3A7}"/>
              </a:ext>
            </a:extLst>
          </p:cNvPr>
          <p:cNvSpPr>
            <a:spLocks noGrp="1"/>
          </p:cNvSpPr>
          <p:nvPr>
            <p:ph type="title"/>
          </p:nvPr>
        </p:nvSpPr>
        <p:spPr>
          <a:xfrm>
            <a:off x="628650" y="1412488"/>
            <a:ext cx="2174391" cy="4363844"/>
          </a:xfrm>
        </p:spPr>
        <p:txBody>
          <a:bodyPr vert="horz" lIns="91440" tIns="45720" rIns="91440" bIns="45720" rtlCol="0" anchor="t">
            <a:normAutofit/>
          </a:bodyPr>
          <a:lstStyle/>
          <a:p>
            <a:r>
              <a:rPr lang="en-US" altLang="en-US" sz="3500" b="1" kern="1200">
                <a:solidFill>
                  <a:srgbClr val="FFFFFF"/>
                </a:solidFill>
                <a:latin typeface="+mj-lt"/>
                <a:ea typeface="+mj-ea"/>
                <a:cs typeface="+mj-cs"/>
              </a:rPr>
              <a:t>Hostage Policy &amp; Procedure</a:t>
            </a:r>
            <a:br>
              <a:rPr lang="en-US" altLang="en-US" sz="3500" b="1" kern="1200">
                <a:solidFill>
                  <a:srgbClr val="FF00FF"/>
                </a:solidFill>
                <a:latin typeface="+mj-lt"/>
                <a:ea typeface="+mj-ea"/>
                <a:cs typeface="+mj-cs"/>
              </a:rPr>
            </a:br>
            <a:endParaRPr lang="en-US" sz="3500" kern="1200">
              <a:solidFill>
                <a:srgbClr val="FF00FF"/>
              </a:solidFill>
              <a:latin typeface="+mj-lt"/>
              <a:ea typeface="+mj-ea"/>
              <a:cs typeface="+mj-cs"/>
            </a:endParaRPr>
          </a:p>
        </p:txBody>
      </p:sp>
      <p:sp>
        <p:nvSpPr>
          <p:cNvPr id="3" name="Content Placeholder 2">
            <a:extLst>
              <a:ext uri="{FF2B5EF4-FFF2-40B4-BE49-F238E27FC236}">
                <a16:creationId xmlns:a16="http://schemas.microsoft.com/office/drawing/2014/main" id="{4CD1802E-E208-4D53-A3C5-F451004BCBD7}"/>
              </a:ext>
            </a:extLst>
          </p:cNvPr>
          <p:cNvSpPr>
            <a:spLocks noGrp="1"/>
          </p:cNvSpPr>
          <p:nvPr>
            <p:ph idx="1"/>
          </p:nvPr>
        </p:nvSpPr>
        <p:spPr>
          <a:xfrm>
            <a:off x="3285641" y="1412489"/>
            <a:ext cx="2570462" cy="4363844"/>
          </a:xfrm>
        </p:spPr>
        <p:txBody>
          <a:bodyPr vert="horz" lIns="91440" tIns="45720" rIns="91440" bIns="45720" rtlCol="0">
            <a:normAutofit/>
          </a:bodyPr>
          <a:lstStyle/>
          <a:p>
            <a:r>
              <a:rPr lang="en-US" altLang="en-US" sz="1300"/>
              <a:t>In accordance with UTMB Health Institutional Handbook of Operating Procedures (IHOP) Policy 8.2.6 Hostage Policy Involving Offenders/Correctional Patients &amp; related IHOP Policy 8.2.7 Security Associated with Offender Correctional Patients, TDCJ employees will not permit offenders to use hostages to escape custody or otherwise interfere with orderly institutional operations or be recognized for bargaining purposes. </a:t>
            </a:r>
          </a:p>
          <a:p>
            <a:pPr marL="0"/>
            <a:r>
              <a:rPr lang="en-US" altLang="en-US" sz="1300"/>
              <a:t>THIS MEANS LEAVE THE ROOM IMMEDIATELY IF YOU FEEL EVEN THE SLIGHTEST BIT UNCOMFORTABLE WITH THE OFFENDER’S BEHAVIOR. </a:t>
            </a:r>
            <a:endParaRPr lang="en-US" sz="1300"/>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7403"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Text Box 6">
            <a:extLst>
              <a:ext uri="{FF2B5EF4-FFF2-40B4-BE49-F238E27FC236}">
                <a16:creationId xmlns:a16="http://schemas.microsoft.com/office/drawing/2014/main" id="{D053824E-DCAB-4555-BA77-62E868EEA284}"/>
              </a:ext>
            </a:extLst>
          </p:cNvPr>
          <p:cNvSpPr txBox="1">
            <a:spLocks noChangeArrowheads="1"/>
          </p:cNvSpPr>
          <p:nvPr/>
        </p:nvSpPr>
        <p:spPr bwMode="auto">
          <a:xfrm>
            <a:off x="6338703" y="1412489"/>
            <a:ext cx="2398275" cy="4363844"/>
          </a:xfrm>
          <a:prstGeom prst="rect">
            <a:avLst/>
          </a:prstGeom>
        </p:spPr>
        <p:txBody>
          <a:bodyPr vert="horz" lIns="91440" tIns="45720" rIns="91440" bIns="45720" rtlCol="0">
            <a:normAutofit/>
          </a:bodyPr>
          <a:lstStyle>
            <a:lvl1pPr>
              <a:spcBef>
                <a:spcPct val="20000"/>
              </a:spcBef>
              <a:buChar char="•"/>
              <a:defRPr sz="1200">
                <a:solidFill>
                  <a:schemeClr val="tx1"/>
                </a:solidFill>
                <a:latin typeface="Arial" panose="020B0604020202020204" pitchFamily="34" charset="0"/>
              </a:defRPr>
            </a:lvl1pPr>
            <a:lvl2pPr marL="742950" indent="-285750">
              <a:spcBef>
                <a:spcPct val="30000"/>
              </a:spcBef>
              <a:spcAft>
                <a:spcPct val="30000"/>
              </a:spcAft>
              <a:buClr>
                <a:schemeClr val="folHlink"/>
              </a:buClr>
              <a:buFont typeface="Arial" panose="020B0604020202020204" pitchFamily="34" charset="0"/>
              <a:buChar char="●"/>
              <a:defRPr sz="1200">
                <a:solidFill>
                  <a:schemeClr val="tx1"/>
                </a:solidFill>
                <a:latin typeface="Arial" panose="020B0604020202020204" pitchFamily="34" charset="0"/>
              </a:defRPr>
            </a:lvl2pPr>
            <a:lvl3pPr marL="1143000" indent="-228600">
              <a:spcBef>
                <a:spcPct val="30000"/>
              </a:spcBef>
              <a:spcAft>
                <a:spcPct val="30000"/>
              </a:spcAft>
              <a:buClr>
                <a:schemeClr val="accent2"/>
              </a:buClr>
              <a:buFont typeface="Arial" panose="020B0604020202020204" pitchFamily="34" charset="0"/>
              <a:buChar char="●"/>
              <a:defRPr sz="1100">
                <a:solidFill>
                  <a:schemeClr val="tx1"/>
                </a:solidFill>
                <a:latin typeface="Arial" panose="020B0604020202020204" pitchFamily="34" charset="0"/>
              </a:defRPr>
            </a:lvl3pPr>
            <a:lvl4pPr marL="1600200" indent="-228600">
              <a:spcBef>
                <a:spcPct val="20000"/>
              </a:spcBef>
              <a:buChar char="–"/>
              <a:defRPr sz="10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indent="-228600" defTabSz="914400">
              <a:lnSpc>
                <a:spcPct val="90000"/>
              </a:lnSpc>
              <a:spcBef>
                <a:spcPct val="0"/>
              </a:spcBef>
              <a:spcAft>
                <a:spcPts val="600"/>
              </a:spcAft>
              <a:buFont typeface="Arial" panose="020B0604020202020204" pitchFamily="34" charset="0"/>
              <a:buChar char="•"/>
            </a:pPr>
            <a:r>
              <a:rPr lang="en-US" altLang="en-US" sz="1400">
                <a:latin typeface="+mn-lt"/>
              </a:rPr>
              <a:t>If you are held hostage, </a:t>
            </a:r>
            <a:r>
              <a:rPr lang="en-US" altLang="en-US" sz="1400" b="1" u="sng">
                <a:latin typeface="+mn-lt"/>
              </a:rPr>
              <a:t>don’t:</a:t>
            </a:r>
          </a:p>
          <a:p>
            <a:pPr indent="-228600" defTabSz="914400">
              <a:lnSpc>
                <a:spcPct val="90000"/>
              </a:lnSpc>
              <a:spcBef>
                <a:spcPct val="0"/>
              </a:spcBef>
              <a:spcAft>
                <a:spcPts val="600"/>
              </a:spcAft>
              <a:buFont typeface="Arial" panose="020B0604020202020204" pitchFamily="34" charset="0"/>
              <a:buChar char="•"/>
            </a:pPr>
            <a:endParaRPr lang="en-US" altLang="en-US" sz="1400" b="1" u="sng">
              <a:latin typeface="+mn-lt"/>
            </a:endParaRPr>
          </a:p>
          <a:p>
            <a:pPr indent="-228600" defTabSz="914400">
              <a:lnSpc>
                <a:spcPct val="90000"/>
              </a:lnSpc>
              <a:spcBef>
                <a:spcPct val="0"/>
              </a:spcBef>
              <a:spcAft>
                <a:spcPts val="600"/>
              </a:spcAft>
              <a:buClr>
                <a:srgbClr val="CC0000"/>
              </a:buClr>
              <a:buFont typeface="Arial" panose="020B0604020202020204" pitchFamily="34" charset="0"/>
              <a:buChar char="•"/>
            </a:pPr>
            <a:r>
              <a:rPr lang="en-US" altLang="en-US" sz="1400">
                <a:latin typeface="+mn-lt"/>
              </a:rPr>
              <a:t>  Be hostile – complain, be sarcastic, or criticize the hostage taker</a:t>
            </a:r>
            <a:br>
              <a:rPr lang="en-US" altLang="en-US" sz="1400">
                <a:latin typeface="+mn-lt"/>
              </a:rPr>
            </a:br>
            <a:endParaRPr lang="en-US" altLang="en-US" sz="1400">
              <a:latin typeface="+mn-lt"/>
            </a:endParaRPr>
          </a:p>
          <a:p>
            <a:pPr indent="-228600" defTabSz="914400">
              <a:lnSpc>
                <a:spcPct val="90000"/>
              </a:lnSpc>
              <a:spcBef>
                <a:spcPct val="0"/>
              </a:spcBef>
              <a:spcAft>
                <a:spcPts val="600"/>
              </a:spcAft>
              <a:buClr>
                <a:srgbClr val="CC0000"/>
              </a:buClr>
              <a:buFont typeface="Arial" panose="020B0604020202020204" pitchFamily="34" charset="0"/>
              <a:buChar char="•"/>
            </a:pPr>
            <a:r>
              <a:rPr lang="en-US" altLang="en-US" sz="1400">
                <a:latin typeface="+mn-lt"/>
              </a:rPr>
              <a:t>  Be a hero</a:t>
            </a:r>
            <a:br>
              <a:rPr lang="en-US" altLang="en-US" sz="1400">
                <a:latin typeface="+mn-lt"/>
              </a:rPr>
            </a:br>
            <a:endParaRPr lang="en-US" altLang="en-US" sz="1400">
              <a:latin typeface="+mn-lt"/>
            </a:endParaRPr>
          </a:p>
          <a:p>
            <a:pPr indent="-228600" defTabSz="914400">
              <a:lnSpc>
                <a:spcPct val="90000"/>
              </a:lnSpc>
              <a:spcBef>
                <a:spcPct val="0"/>
              </a:spcBef>
              <a:spcAft>
                <a:spcPts val="600"/>
              </a:spcAft>
              <a:buClr>
                <a:srgbClr val="CC0000"/>
              </a:buClr>
              <a:buFont typeface="Arial" panose="020B0604020202020204" pitchFamily="34" charset="0"/>
              <a:buChar char="•"/>
            </a:pPr>
            <a:r>
              <a:rPr lang="en-US" altLang="en-US" sz="1400">
                <a:latin typeface="+mn-lt"/>
              </a:rPr>
              <a:t>  Plant ideas – worry out loud, give suggestions</a:t>
            </a:r>
            <a:br>
              <a:rPr lang="en-US" altLang="en-US" sz="1400">
                <a:latin typeface="+mn-lt"/>
              </a:rPr>
            </a:br>
            <a:r>
              <a:rPr lang="en-US" altLang="en-US" sz="1400">
                <a:latin typeface="+mn-lt"/>
              </a:rPr>
              <a:t> </a:t>
            </a:r>
          </a:p>
          <a:p>
            <a:pPr indent="-228600" defTabSz="914400">
              <a:lnSpc>
                <a:spcPct val="90000"/>
              </a:lnSpc>
              <a:spcBef>
                <a:spcPct val="0"/>
              </a:spcBef>
              <a:spcAft>
                <a:spcPts val="600"/>
              </a:spcAft>
              <a:buClr>
                <a:srgbClr val="CC0000"/>
              </a:buClr>
              <a:buFont typeface="Arial" panose="020B0604020202020204" pitchFamily="34" charset="0"/>
              <a:buChar char="•"/>
            </a:pPr>
            <a:r>
              <a:rPr lang="en-US" altLang="en-US" sz="1400">
                <a:latin typeface="+mn-lt"/>
              </a:rPr>
              <a:t>  Moralize or threaten</a:t>
            </a:r>
            <a:br>
              <a:rPr lang="en-US" altLang="en-US" sz="1400">
                <a:latin typeface="+mn-lt"/>
              </a:rPr>
            </a:br>
            <a:endParaRPr lang="en-US" altLang="en-US" sz="1400">
              <a:latin typeface="+mn-lt"/>
            </a:endParaRPr>
          </a:p>
          <a:p>
            <a:pPr indent="-228600" defTabSz="914400">
              <a:lnSpc>
                <a:spcPct val="90000"/>
              </a:lnSpc>
              <a:spcBef>
                <a:spcPct val="0"/>
              </a:spcBef>
              <a:spcAft>
                <a:spcPts val="600"/>
              </a:spcAft>
              <a:buClr>
                <a:srgbClr val="CC0000"/>
              </a:buClr>
              <a:buFont typeface="Arial" panose="020B0604020202020204" pitchFamily="34" charset="0"/>
              <a:buChar char="•"/>
            </a:pPr>
            <a:r>
              <a:rPr lang="en-US" altLang="en-US" sz="1400">
                <a:latin typeface="+mn-lt"/>
              </a:rPr>
              <a:t>  Be obnoxious – chatter, joke, cry, lose control of bodily functions</a:t>
            </a:r>
          </a:p>
        </p:txBody>
      </p:sp>
    </p:spTree>
    <p:custDataLst>
      <p:tags r:id="rId1"/>
    </p:custDataLst>
    <p:extLst>
      <p:ext uri="{BB962C8B-B14F-4D97-AF65-F5344CB8AC3E}">
        <p14:creationId xmlns:p14="http://schemas.microsoft.com/office/powerpoint/2010/main" val="3831543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40AD2E-980C-46FA-9920-0EA7162DBD85}"/>
              </a:ext>
            </a:extLst>
          </p:cNvPr>
          <p:cNvSpPr>
            <a:spLocks noGrp="1"/>
          </p:cNvSpPr>
          <p:nvPr>
            <p:ph type="title"/>
          </p:nvPr>
        </p:nvSpPr>
        <p:spPr>
          <a:xfrm>
            <a:off x="1028699" y="294538"/>
            <a:ext cx="7421963" cy="1033669"/>
          </a:xfrm>
        </p:spPr>
        <p:txBody>
          <a:bodyPr>
            <a:normAutofit/>
          </a:bodyPr>
          <a:lstStyle/>
          <a:p>
            <a:r>
              <a:rPr lang="en-US" sz="3500">
                <a:solidFill>
                  <a:srgbClr val="FFFFFF"/>
                </a:solidFill>
              </a:rPr>
              <a:t>Removal and disposal</a:t>
            </a:r>
          </a:p>
        </p:txBody>
      </p:sp>
      <p:sp>
        <p:nvSpPr>
          <p:cNvPr id="3" name="Content Placeholder 2">
            <a:extLst>
              <a:ext uri="{FF2B5EF4-FFF2-40B4-BE49-F238E27FC236}">
                <a16:creationId xmlns:a16="http://schemas.microsoft.com/office/drawing/2014/main" id="{FB6663FC-8661-434D-A2AB-F33BB234B5FC}"/>
              </a:ext>
            </a:extLst>
          </p:cNvPr>
          <p:cNvSpPr>
            <a:spLocks noGrp="1"/>
          </p:cNvSpPr>
          <p:nvPr>
            <p:ph idx="1"/>
          </p:nvPr>
        </p:nvSpPr>
        <p:spPr>
          <a:xfrm>
            <a:off x="1028699" y="2318197"/>
            <a:ext cx="7293023" cy="3683358"/>
          </a:xfrm>
        </p:spPr>
        <p:txBody>
          <a:bodyPr anchor="ctr">
            <a:normAutofit/>
          </a:bodyPr>
          <a:lstStyle/>
          <a:p>
            <a:pPr marL="0" indent="0">
              <a:buNone/>
              <a:defRPr/>
            </a:pPr>
            <a:r>
              <a:rPr lang="en-US" altLang="en-US" sz="1400" b="1" kern="0"/>
              <a:t>Proper removal and disposal of items used to make weapons is important for everyone’s safety.  As an employee it is your responsibility to ensure proper disposal and removal of these items.  </a:t>
            </a:r>
          </a:p>
          <a:p>
            <a:pPr marL="172641" indent="-172641">
              <a:buNone/>
              <a:defRPr/>
            </a:pPr>
            <a:r>
              <a:rPr lang="en-US" altLang="en-US" sz="1400" b="1" kern="0"/>
              <a:t>In accordance with UTMB IHOP Policy #8.2.7 Security Associated with Offender/Correctional Patients.  The following guidelines should be followed:</a:t>
            </a:r>
          </a:p>
          <a:p>
            <a:pPr marL="388145" lvl="2" indent="-172641">
              <a:defRPr/>
            </a:pPr>
            <a:r>
              <a:rPr lang="en-US" altLang="en-US" sz="1400" b="1" kern="0"/>
              <a:t>Equipment or supplies not routinely used or medically necessary in the delivery of patient care should not be left in the offender’s room without the approval of TDCJ security.</a:t>
            </a:r>
            <a:br>
              <a:rPr lang="en-US" altLang="en-US" sz="1400" b="1" kern="0">
                <a:solidFill>
                  <a:srgbClr val="FF00FF"/>
                </a:solidFill>
              </a:rPr>
            </a:br>
            <a:endParaRPr lang="en-US" altLang="en-US" sz="1400" b="1" kern="0">
              <a:solidFill>
                <a:srgbClr val="FF00FF"/>
              </a:solidFill>
            </a:endParaRPr>
          </a:p>
          <a:p>
            <a:pPr marL="388145" lvl="2" indent="-172641">
              <a:defRPr/>
            </a:pPr>
            <a:r>
              <a:rPr lang="en-US" altLang="en-US" sz="1400" b="1" kern="0"/>
              <a:t>Any equipment that is left in the patient’s room will be checked for any missing parts (e.g., knobs, wires, etc.) before it is placed in the room, during use, and prior to leaving the room.  Any missing items will be reported to TDCJ security immediately.</a:t>
            </a:r>
            <a:br>
              <a:rPr lang="en-US" altLang="en-US" sz="1400" b="1" kern="0">
                <a:solidFill>
                  <a:srgbClr val="FF00FF"/>
                </a:solidFill>
              </a:rPr>
            </a:br>
            <a:endParaRPr lang="en-US" altLang="en-US" sz="1400" b="1" kern="0">
              <a:solidFill>
                <a:srgbClr val="FF00FF"/>
              </a:solidFill>
            </a:endParaRPr>
          </a:p>
          <a:p>
            <a:pPr marL="388145" lvl="2" indent="-172641">
              <a:defRPr/>
            </a:pPr>
            <a:r>
              <a:rPr lang="en-US" altLang="en-US" sz="1400" b="1" kern="0"/>
              <a:t>All sharps should be disposed of in proper containers only.</a:t>
            </a:r>
          </a:p>
        </p:txBody>
      </p:sp>
    </p:spTree>
    <p:custDataLst>
      <p:tags r:id="rId1"/>
    </p:custDataLst>
    <p:extLst>
      <p:ext uri="{BB962C8B-B14F-4D97-AF65-F5344CB8AC3E}">
        <p14:creationId xmlns:p14="http://schemas.microsoft.com/office/powerpoint/2010/main" val="4245955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CC4BA0-1298-4DBD-86F1-B51D8C9D34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9144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89F898-6359-4F79-8634-E13813D13FEC}"/>
              </a:ext>
            </a:extLst>
          </p:cNvPr>
          <p:cNvSpPr>
            <a:spLocks noGrp="1"/>
          </p:cNvSpPr>
          <p:nvPr>
            <p:ph type="title"/>
          </p:nvPr>
        </p:nvSpPr>
        <p:spPr>
          <a:xfrm>
            <a:off x="852298" y="502021"/>
            <a:ext cx="4070644" cy="1667997"/>
          </a:xfrm>
        </p:spPr>
        <p:txBody>
          <a:bodyPr anchor="b">
            <a:normAutofit/>
          </a:bodyPr>
          <a:lstStyle/>
          <a:p>
            <a:r>
              <a:rPr lang="en-US" sz="3500"/>
              <a:t>Patient Interaction</a:t>
            </a:r>
          </a:p>
        </p:txBody>
      </p:sp>
      <p:sp>
        <p:nvSpPr>
          <p:cNvPr id="3" name="Content Placeholder 2">
            <a:extLst>
              <a:ext uri="{FF2B5EF4-FFF2-40B4-BE49-F238E27FC236}">
                <a16:creationId xmlns:a16="http://schemas.microsoft.com/office/drawing/2014/main" id="{2148815F-0E6D-47C1-9EBF-068EF4B83B16}"/>
              </a:ext>
            </a:extLst>
          </p:cNvPr>
          <p:cNvSpPr>
            <a:spLocks noGrp="1"/>
          </p:cNvSpPr>
          <p:nvPr>
            <p:ph idx="1"/>
          </p:nvPr>
        </p:nvSpPr>
        <p:spPr>
          <a:xfrm>
            <a:off x="852298" y="2405467"/>
            <a:ext cx="4070645" cy="3535083"/>
          </a:xfrm>
        </p:spPr>
        <p:txBody>
          <a:bodyPr anchor="t">
            <a:normAutofit/>
          </a:bodyPr>
          <a:lstStyle/>
          <a:p>
            <a:pPr eaLnBrk="1" hangingPunct="1">
              <a:spcBef>
                <a:spcPct val="0"/>
              </a:spcBef>
              <a:buFontTx/>
              <a:buNone/>
            </a:pPr>
            <a:r>
              <a:rPr lang="en-US" altLang="en-US" sz="1400"/>
              <a:t>In order to maintain a professional environment, for your safety, and the safety of others, there are specific rules to follow while interacting or having a conversation with a patient. </a:t>
            </a:r>
          </a:p>
          <a:p>
            <a:pPr eaLnBrk="1" hangingPunct="1">
              <a:spcBef>
                <a:spcPct val="0"/>
              </a:spcBef>
              <a:buFontTx/>
              <a:buNone/>
            </a:pPr>
            <a:endParaRPr lang="en-US" altLang="en-US" sz="1400"/>
          </a:p>
          <a:p>
            <a:pPr eaLnBrk="1" hangingPunct="1">
              <a:spcBef>
                <a:spcPct val="0"/>
              </a:spcBef>
              <a:buFontTx/>
              <a:buNone/>
            </a:pPr>
            <a:r>
              <a:rPr lang="en-US" altLang="en-US" sz="1400"/>
              <a:t>When interacting with an offender patient, your conversation should be limited to the purpose of the visit and medical care.</a:t>
            </a:r>
          </a:p>
          <a:p>
            <a:pPr eaLnBrk="1" hangingPunct="1">
              <a:spcBef>
                <a:spcPct val="0"/>
              </a:spcBef>
              <a:buFontTx/>
              <a:buNone/>
            </a:pPr>
            <a:r>
              <a:rPr lang="en-US" altLang="en-US" sz="1400"/>
              <a:t>You should introduce yourself by your title with either your first or last name such as Nurse Nieten, Nurse Charlene – NO NICKNAMES</a:t>
            </a:r>
          </a:p>
          <a:p>
            <a:pPr eaLnBrk="1" hangingPunct="1">
              <a:spcBef>
                <a:spcPct val="0"/>
              </a:spcBef>
              <a:buFontTx/>
              <a:buNone/>
            </a:pPr>
            <a:r>
              <a:rPr lang="en-US" altLang="en-US" sz="1400"/>
              <a:t>DO NOT SHARE PERSONAL INFORMATION SUCH AS WHERE YOU LIVE, HOBBIES, FAMILY, ETC.</a:t>
            </a:r>
          </a:p>
          <a:p>
            <a:endParaRPr lang="en-US" sz="1400"/>
          </a:p>
        </p:txBody>
      </p:sp>
      <p:pic>
        <p:nvPicPr>
          <p:cNvPr id="4" name="Picture 7">
            <a:extLst>
              <a:ext uri="{FF2B5EF4-FFF2-40B4-BE49-F238E27FC236}">
                <a16:creationId xmlns:a16="http://schemas.microsoft.com/office/drawing/2014/main" id="{2EF39A96-3CAE-4EB2-A205-F0944C1F42EA}"/>
              </a:ext>
            </a:extLst>
          </p:cNvPr>
          <p:cNvPicPr>
            <a:picLocks noChangeAspect="1" noChangeArrowheads="1"/>
          </p:cNvPicPr>
          <p:nvPr>
            <p:custDataLst>
              <p:tags r:id="rId2"/>
            </p:custDataLst>
          </p:nvPr>
        </p:nvPicPr>
        <p:blipFill rotWithShape="1">
          <a:blip r:embed="rId5">
            <a:extLst>
              <a:ext uri="{28A0092B-C50C-407E-A947-70E740481C1C}">
                <a14:useLocalDpi xmlns:a14="http://schemas.microsoft.com/office/drawing/2010/main" val="0"/>
              </a:ext>
            </a:extLst>
          </a:blip>
          <a:srcRect l="10219" r="34984" b="1"/>
          <a:stretch/>
        </p:blipFill>
        <p:spPr>
          <a:xfrm>
            <a:off x="5285634" y="975645"/>
            <a:ext cx="3332586" cy="4443447"/>
          </a:xfrm>
          <a:custGeom>
            <a:avLst/>
            <a:gdLst/>
            <a:ahLst/>
            <a:cxnLst/>
            <a:rect l="l" t="t" r="r" b="b"/>
            <a:pathLst>
              <a:path w="4694238" h="4694238">
                <a:moveTo>
                  <a:pt x="2347119" y="0"/>
                </a:moveTo>
                <a:cubicBezTo>
                  <a:pt x="3643397" y="0"/>
                  <a:pt x="4694238" y="1050841"/>
                  <a:pt x="4694238" y="2347119"/>
                </a:cubicBezTo>
                <a:cubicBezTo>
                  <a:pt x="4694238" y="3643397"/>
                  <a:pt x="3643397" y="4694238"/>
                  <a:pt x="2347119" y="4694238"/>
                </a:cubicBezTo>
                <a:cubicBezTo>
                  <a:pt x="1050841" y="4694238"/>
                  <a:pt x="0" y="3643397"/>
                  <a:pt x="0" y="2347119"/>
                </a:cubicBezTo>
                <a:cubicBezTo>
                  <a:pt x="0" y="1050841"/>
                  <a:pt x="1050841" y="0"/>
                  <a:pt x="2347119" y="0"/>
                </a:cubicBezTo>
                <a:close/>
              </a:path>
            </a:pathLst>
          </a:custGeom>
          <a:noFill/>
        </p:spPr>
      </p:pic>
      <p:sp>
        <p:nvSpPr>
          <p:cNvPr id="11" name="Rectangle 10">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990316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01833CBD-7D4C-4C2B-9B09-F29CC97FD8C5}"/>
              </a:ext>
            </a:extLst>
          </p:cNvPr>
          <p:cNvSpPr>
            <a:spLocks noGrp="1"/>
          </p:cNvSpPr>
          <p:nvPr>
            <p:ph type="title"/>
          </p:nvPr>
        </p:nvSpPr>
        <p:spPr>
          <a:xfrm>
            <a:off x="760605" y="1450655"/>
            <a:ext cx="2949023" cy="3956690"/>
          </a:xfrm>
        </p:spPr>
        <p:txBody>
          <a:bodyPr anchor="ctr">
            <a:normAutofit/>
          </a:bodyPr>
          <a:lstStyle/>
          <a:p>
            <a:r>
              <a:rPr lang="en-US" sz="5400">
                <a:solidFill>
                  <a:schemeClr val="bg1"/>
                </a:solidFill>
              </a:rPr>
              <a:t>Course Overview</a:t>
            </a:r>
          </a:p>
        </p:txBody>
      </p:sp>
      <p:cxnSp>
        <p:nvCxnSpPr>
          <p:cNvPr id="10" name="Straight Connector 9">
            <a:extLst>
              <a:ext uri="{FF2B5EF4-FFF2-40B4-BE49-F238E27FC236}">
                <a16:creationId xmlns:a16="http://schemas.microsoft.com/office/drawing/2014/main" id="{067633D1-6EE6-4118-B9F0-B363477BEE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60605" y="1450655"/>
            <a:ext cx="294902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AD7FFC6-42A9-49CB-B5E9-B3F6B038331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60605" y="5408571"/>
            <a:ext cx="294902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26E33A9-F77A-4233-8081-479831DB5AF4}"/>
              </a:ext>
            </a:extLst>
          </p:cNvPr>
          <p:cNvSpPr>
            <a:spLocks noGrp="1"/>
          </p:cNvSpPr>
          <p:nvPr>
            <p:ph idx="1"/>
          </p:nvPr>
        </p:nvSpPr>
        <p:spPr>
          <a:xfrm>
            <a:off x="4572000" y="1108061"/>
            <a:ext cx="3756675" cy="4571972"/>
          </a:xfrm>
        </p:spPr>
        <p:txBody>
          <a:bodyPr anchor="ctr">
            <a:normAutofit/>
          </a:bodyPr>
          <a:lstStyle/>
          <a:p>
            <a:pPr marL="0" indent="0">
              <a:buNone/>
            </a:pPr>
            <a:r>
              <a:rPr lang="en-US" altLang="en-US" sz="900">
                <a:solidFill>
                  <a:schemeClr val="bg1"/>
                </a:solidFill>
                <a:latin typeface="Arial headings"/>
              </a:rPr>
              <a:t>The Security Awareness course will educate employees about policies and procedures of working with offender patients, an overview of offender patient care, requirements of a correctional environment and  prohibited items in a correctional facility. </a:t>
            </a:r>
          </a:p>
          <a:p>
            <a:pPr marL="0" indent="0">
              <a:buNone/>
            </a:pPr>
            <a:r>
              <a:rPr lang="en-US" altLang="en-US" sz="900">
                <a:solidFill>
                  <a:schemeClr val="bg1"/>
                </a:solidFill>
                <a:latin typeface="Arial headings"/>
              </a:rPr>
              <a:t>This course is intended for employees assigned in the Texas Department of Criminal Justice Hospital (TDCJ), members of the UTMB medical team, employees requesting TDCJ security clearance or have the potential for offender interaction.</a:t>
            </a:r>
          </a:p>
          <a:p>
            <a:pPr marL="0" indent="0">
              <a:buNone/>
            </a:pPr>
            <a:r>
              <a:rPr lang="en-US" altLang="en-US" sz="900">
                <a:solidFill>
                  <a:schemeClr val="bg1"/>
                </a:solidFill>
                <a:latin typeface="Arial headings"/>
              </a:rPr>
              <a:t>Both Hospital and TDCJ Management are dedicated to providing a safe environment for staff to work. Each person completing the Security Awareness course will be better prepared to work in a maximum-security hospital and care for an offender patient regardless of their location on campus. This should achieve a safer workplace for all. </a:t>
            </a:r>
          </a:p>
          <a:p>
            <a:pPr marL="0" indent="0">
              <a:buNone/>
            </a:pPr>
            <a:r>
              <a:rPr lang="en-US" altLang="en-US" sz="900">
                <a:solidFill>
                  <a:schemeClr val="bg1"/>
                </a:solidFill>
                <a:latin typeface="Arial headings"/>
              </a:rPr>
              <a:t>Approximate time to complete this course is one hour. </a:t>
            </a:r>
          </a:p>
          <a:p>
            <a:pPr marL="0" indent="0">
              <a:buNone/>
            </a:pPr>
            <a:r>
              <a:rPr lang="en-US" altLang="en-US" sz="900" u="sng">
                <a:solidFill>
                  <a:schemeClr val="bg1"/>
                </a:solidFill>
                <a:latin typeface="Arial headings"/>
              </a:rPr>
              <a:t>Presented by</a:t>
            </a:r>
          </a:p>
          <a:p>
            <a:pPr marL="0" indent="0">
              <a:buNone/>
            </a:pPr>
            <a:r>
              <a:rPr lang="en-US" altLang="en-US" sz="900" b="1">
                <a:solidFill>
                  <a:schemeClr val="bg1"/>
                </a:solidFill>
                <a:latin typeface="Arial headings"/>
              </a:rPr>
              <a:t>The University of Texas Medical Branch</a:t>
            </a:r>
          </a:p>
          <a:p>
            <a:pPr marL="0" indent="0">
              <a:buNone/>
            </a:pPr>
            <a:r>
              <a:rPr lang="en-US" altLang="en-US" sz="900" b="1">
                <a:solidFill>
                  <a:schemeClr val="bg1"/>
                </a:solidFill>
                <a:latin typeface="Arial headings"/>
              </a:rPr>
              <a:t>Texas Department of Criminal Justice Hospital </a:t>
            </a:r>
          </a:p>
          <a:p>
            <a:pPr marL="0" indent="0">
              <a:buNone/>
            </a:pPr>
            <a:r>
              <a:rPr lang="en-US" altLang="en-US" sz="900" b="1">
                <a:solidFill>
                  <a:schemeClr val="bg1"/>
                </a:solidFill>
                <a:latin typeface="Arial headings"/>
              </a:rPr>
              <a:t>301 University Boulevard</a:t>
            </a:r>
          </a:p>
          <a:p>
            <a:pPr marL="0" indent="0">
              <a:buNone/>
            </a:pPr>
            <a:r>
              <a:rPr lang="en-US" altLang="en-US" sz="900" b="1">
                <a:solidFill>
                  <a:schemeClr val="bg1"/>
                </a:solidFill>
                <a:latin typeface="Arial headings"/>
              </a:rPr>
              <a:t>Galveston, Texas  77555</a:t>
            </a:r>
          </a:p>
          <a:p>
            <a:pPr marL="0" indent="0">
              <a:buNone/>
            </a:pPr>
            <a:r>
              <a:rPr lang="en-US" altLang="en-US" sz="900" b="1">
                <a:solidFill>
                  <a:schemeClr val="bg1"/>
                </a:solidFill>
                <a:latin typeface="Arial headings"/>
                <a:hlinkClick r:id="rId4"/>
              </a:rPr>
              <a:t>https://hr.utmb.edu/tod/elm/</a:t>
            </a:r>
            <a:endParaRPr lang="en-US" altLang="en-US" sz="900" b="1">
              <a:solidFill>
                <a:schemeClr val="bg1"/>
              </a:solidFill>
              <a:latin typeface="Arial headings"/>
            </a:endParaRPr>
          </a:p>
          <a:p>
            <a:pPr marL="0" indent="0">
              <a:buNone/>
            </a:pPr>
            <a:r>
              <a:rPr lang="en-US" altLang="en-US" sz="900" b="1">
                <a:solidFill>
                  <a:schemeClr val="bg1"/>
                </a:solidFill>
                <a:latin typeface="Arial headings"/>
              </a:rPr>
              <a:t>Course Sponsor: Charlene Nieten</a:t>
            </a:r>
            <a:endParaRPr lang="en-US" altLang="en-US" sz="900">
              <a:solidFill>
                <a:schemeClr val="bg1"/>
              </a:solidFill>
              <a:latin typeface="Arial headings"/>
            </a:endParaRPr>
          </a:p>
          <a:p>
            <a:endParaRPr lang="en-US" sz="900">
              <a:solidFill>
                <a:schemeClr val="bg1"/>
              </a:solidFill>
            </a:endParaRPr>
          </a:p>
        </p:txBody>
      </p:sp>
    </p:spTree>
    <p:custDataLst>
      <p:tags r:id="rId1"/>
    </p:custDataLst>
    <p:extLst>
      <p:ext uri="{BB962C8B-B14F-4D97-AF65-F5344CB8AC3E}">
        <p14:creationId xmlns:p14="http://schemas.microsoft.com/office/powerpoint/2010/main" val="2158568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B65C2C-D18B-425D-84F4-776C45B9DB13}"/>
              </a:ext>
            </a:extLst>
          </p:cNvPr>
          <p:cNvSpPr>
            <a:spLocks noGrp="1"/>
          </p:cNvSpPr>
          <p:nvPr>
            <p:ph type="title"/>
          </p:nvPr>
        </p:nvSpPr>
        <p:spPr>
          <a:xfrm>
            <a:off x="1028699" y="294538"/>
            <a:ext cx="7421963" cy="1033669"/>
          </a:xfrm>
        </p:spPr>
        <p:txBody>
          <a:bodyPr>
            <a:normAutofit/>
          </a:bodyPr>
          <a:lstStyle/>
          <a:p>
            <a:r>
              <a:rPr lang="en-US" altLang="en-US" sz="3200" b="1">
                <a:solidFill>
                  <a:srgbClr val="FFFFFF"/>
                </a:solidFill>
              </a:rPr>
              <a:t>Patient Non-Healthcare Needs &amp; Disruptive Behavior</a:t>
            </a:r>
            <a:endParaRPr lang="en-US" sz="3200">
              <a:solidFill>
                <a:srgbClr val="FFFFFF"/>
              </a:solidFill>
            </a:endParaRPr>
          </a:p>
        </p:txBody>
      </p:sp>
      <p:sp>
        <p:nvSpPr>
          <p:cNvPr id="3" name="Content Placeholder 2">
            <a:extLst>
              <a:ext uri="{FF2B5EF4-FFF2-40B4-BE49-F238E27FC236}">
                <a16:creationId xmlns:a16="http://schemas.microsoft.com/office/drawing/2014/main" id="{0EC581A5-8497-4A32-8DD0-032B9A356D70}"/>
              </a:ext>
            </a:extLst>
          </p:cNvPr>
          <p:cNvSpPr>
            <a:spLocks noGrp="1"/>
          </p:cNvSpPr>
          <p:nvPr>
            <p:ph idx="1"/>
          </p:nvPr>
        </p:nvSpPr>
        <p:spPr>
          <a:xfrm>
            <a:off x="1028699" y="2318197"/>
            <a:ext cx="7293023" cy="3683358"/>
          </a:xfrm>
        </p:spPr>
        <p:txBody>
          <a:bodyPr anchor="ctr">
            <a:normAutofit/>
          </a:bodyPr>
          <a:lstStyle/>
          <a:p>
            <a:pPr eaLnBrk="1" hangingPunct="1">
              <a:defRPr/>
            </a:pPr>
            <a:r>
              <a:rPr lang="en-US" altLang="en-US" sz="1400"/>
              <a:t>If a patient’s behavior is disruptive or agitated, health care staff should make every attempt to de-escalate the situation if appropriate.  When all attempts have failed and security is needed, nursing staff are advised to leave the room and ask for security assistance.</a:t>
            </a:r>
          </a:p>
          <a:p>
            <a:pPr eaLnBrk="1" hangingPunct="1">
              <a:defRPr/>
            </a:pPr>
            <a:endParaRPr lang="en-US" altLang="en-US" sz="1400"/>
          </a:p>
          <a:p>
            <a:pPr eaLnBrk="1" hangingPunct="1">
              <a:defRPr/>
            </a:pPr>
            <a:r>
              <a:rPr lang="en-US" altLang="en-US" sz="1400"/>
              <a:t>All patient non-healthcare needs are handled by TDCJ security personnel for example:</a:t>
            </a:r>
          </a:p>
          <a:p>
            <a:pPr lvl="1">
              <a:defRPr/>
            </a:pPr>
            <a:r>
              <a:rPr lang="en-US" altLang="en-US" sz="1400"/>
              <a:t>Letters from offenders (Do not accept from an offender. Request the officer come and handle the letter)</a:t>
            </a:r>
          </a:p>
          <a:p>
            <a:pPr lvl="1">
              <a:defRPr/>
            </a:pPr>
            <a:r>
              <a:rPr lang="en-US" altLang="en-US" sz="1400"/>
              <a:t>Religion</a:t>
            </a:r>
          </a:p>
          <a:p>
            <a:pPr lvl="1">
              <a:defRPr/>
            </a:pPr>
            <a:r>
              <a:rPr lang="en-US" altLang="en-US" sz="1400"/>
              <a:t>Mail, Reading, and writing materials (exception is education sheets related to offender’s medical care)</a:t>
            </a:r>
          </a:p>
          <a:p>
            <a:pPr lvl="1">
              <a:defRPr/>
            </a:pPr>
            <a:r>
              <a:rPr lang="en-US" altLang="en-US" sz="1400"/>
              <a:t>Family contact </a:t>
            </a:r>
          </a:p>
          <a:p>
            <a:pPr lvl="1">
              <a:defRPr/>
            </a:pPr>
            <a:r>
              <a:rPr lang="en-US" altLang="en-US" sz="1400"/>
              <a:t>Telephone calls unless providing information to known healthcare provider</a:t>
            </a:r>
          </a:p>
        </p:txBody>
      </p:sp>
    </p:spTree>
    <p:custDataLst>
      <p:tags r:id="rId1"/>
    </p:custDataLst>
    <p:extLst>
      <p:ext uri="{BB962C8B-B14F-4D97-AF65-F5344CB8AC3E}">
        <p14:creationId xmlns:p14="http://schemas.microsoft.com/office/powerpoint/2010/main" val="2176972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4169FE-637B-4A71-80DB-A0DD7AA9BAAB}"/>
              </a:ext>
            </a:extLst>
          </p:cNvPr>
          <p:cNvSpPr>
            <a:spLocks noGrp="1"/>
          </p:cNvSpPr>
          <p:nvPr>
            <p:ph type="title"/>
          </p:nvPr>
        </p:nvSpPr>
        <p:spPr>
          <a:xfrm>
            <a:off x="1028699" y="294538"/>
            <a:ext cx="7421963" cy="1033669"/>
          </a:xfrm>
        </p:spPr>
        <p:txBody>
          <a:bodyPr>
            <a:normAutofit/>
          </a:bodyPr>
          <a:lstStyle/>
          <a:p>
            <a:r>
              <a:rPr lang="en-US" altLang="en-US" sz="3500" b="1">
                <a:solidFill>
                  <a:srgbClr val="FFFFFF"/>
                </a:solidFill>
              </a:rPr>
              <a:t>Patient  Information / Communicaton</a:t>
            </a:r>
            <a:endParaRPr lang="en-US" sz="3500">
              <a:solidFill>
                <a:srgbClr val="FFFFFF"/>
              </a:solidFill>
            </a:endParaRPr>
          </a:p>
        </p:txBody>
      </p:sp>
      <p:sp>
        <p:nvSpPr>
          <p:cNvPr id="3" name="Content Placeholder 2">
            <a:extLst>
              <a:ext uri="{FF2B5EF4-FFF2-40B4-BE49-F238E27FC236}">
                <a16:creationId xmlns:a16="http://schemas.microsoft.com/office/drawing/2014/main" id="{8EB7B5BE-96AD-4803-8A20-4425F5E9CFD0}"/>
              </a:ext>
            </a:extLst>
          </p:cNvPr>
          <p:cNvSpPr>
            <a:spLocks noGrp="1"/>
          </p:cNvSpPr>
          <p:nvPr>
            <p:ph idx="1"/>
          </p:nvPr>
        </p:nvSpPr>
        <p:spPr>
          <a:xfrm>
            <a:off x="1028699" y="2318197"/>
            <a:ext cx="7293023" cy="3683358"/>
          </a:xfrm>
        </p:spPr>
        <p:txBody>
          <a:bodyPr anchor="ctr">
            <a:normAutofit/>
          </a:bodyPr>
          <a:lstStyle/>
          <a:p>
            <a:pPr eaLnBrk="1" hangingPunct="1">
              <a:spcBef>
                <a:spcPct val="0"/>
              </a:spcBef>
              <a:buFontTx/>
              <a:buNone/>
            </a:pPr>
            <a:r>
              <a:rPr lang="en-US" altLang="en-US" sz="1700"/>
              <a:t>When handling communications, external or internal, to an offender patient there are a few rules to remember.</a:t>
            </a:r>
            <a:endParaRPr lang="en-US" altLang="en-US" sz="1700" b="1"/>
          </a:p>
          <a:p>
            <a:pPr eaLnBrk="1" hangingPunct="1">
              <a:spcBef>
                <a:spcPct val="0"/>
              </a:spcBef>
              <a:buClr>
                <a:srgbClr val="CC0000"/>
              </a:buClr>
              <a:buFont typeface="Wingdings" panose="05000000000000000000" pitchFamily="2" charset="2"/>
              <a:buChar char="Ø"/>
            </a:pPr>
            <a:r>
              <a:rPr lang="en-US" altLang="en-US" sz="1700" b="1" u="sng"/>
              <a:t>All</a:t>
            </a:r>
            <a:r>
              <a:rPr lang="en-US" altLang="en-US" sz="1700"/>
              <a:t> external calls regarding the patient must be channeled through TDCJ Security.</a:t>
            </a:r>
          </a:p>
          <a:p>
            <a:pPr eaLnBrk="1" hangingPunct="1">
              <a:spcBef>
                <a:spcPct val="0"/>
              </a:spcBef>
              <a:buClr>
                <a:srgbClr val="CC0000"/>
              </a:buClr>
              <a:buFont typeface="Wingdings" panose="05000000000000000000" pitchFamily="2" charset="2"/>
              <a:buChar char="Ø"/>
            </a:pPr>
            <a:r>
              <a:rPr lang="en-US" altLang="en-US" sz="1700"/>
              <a:t>Families can call “Family call line” at 409-772-6131 and leave a message for updates.</a:t>
            </a:r>
            <a:br>
              <a:rPr lang="en-US" altLang="en-US" sz="1700">
                <a:solidFill>
                  <a:srgbClr val="FF00FF"/>
                </a:solidFill>
              </a:rPr>
            </a:br>
            <a:endParaRPr lang="en-US" altLang="en-US" sz="1700">
              <a:solidFill>
                <a:srgbClr val="FF00FF"/>
              </a:solidFill>
            </a:endParaRPr>
          </a:p>
          <a:p>
            <a:pPr eaLnBrk="1" hangingPunct="1">
              <a:spcBef>
                <a:spcPct val="0"/>
              </a:spcBef>
              <a:buClr>
                <a:srgbClr val="CC0000"/>
              </a:buClr>
              <a:buFont typeface="Wingdings" panose="05000000000000000000" pitchFamily="2" charset="2"/>
              <a:buChar char="Ø"/>
            </a:pPr>
            <a:r>
              <a:rPr lang="en-US" altLang="en-US" sz="1700"/>
              <a:t>Providing information about a patient over the telephone is prohibited except Physicians and Nurse practitioners – they are permitted to update family members who are on a preapproved list provided by patient</a:t>
            </a:r>
            <a:br>
              <a:rPr lang="en-US" altLang="en-US" sz="1700">
                <a:solidFill>
                  <a:srgbClr val="FF00FF"/>
                </a:solidFill>
              </a:rPr>
            </a:br>
            <a:endParaRPr lang="en-US" altLang="en-US" sz="1700">
              <a:solidFill>
                <a:srgbClr val="FF00FF"/>
              </a:solidFill>
            </a:endParaRPr>
          </a:p>
          <a:p>
            <a:pPr eaLnBrk="1" hangingPunct="1">
              <a:spcBef>
                <a:spcPct val="0"/>
              </a:spcBef>
              <a:buClr>
                <a:srgbClr val="CC0000"/>
              </a:buClr>
              <a:buFont typeface="Wingdings" panose="05000000000000000000" pitchFamily="2" charset="2"/>
              <a:buChar char="Ø"/>
            </a:pPr>
            <a:r>
              <a:rPr lang="en-US" altLang="en-US" sz="1700"/>
              <a:t>Providing information about the exact date, time, or location of an admission or appointment is </a:t>
            </a:r>
            <a:r>
              <a:rPr lang="en-US" altLang="en-US" sz="1700" b="1" u="sng"/>
              <a:t>prohibited including when they are going to surgery while inpatient</a:t>
            </a:r>
            <a:r>
              <a:rPr lang="en-US" altLang="en-US" sz="1700"/>
              <a:t>.</a:t>
            </a:r>
          </a:p>
          <a:p>
            <a:pPr eaLnBrk="1" hangingPunct="1">
              <a:spcBef>
                <a:spcPct val="0"/>
              </a:spcBef>
              <a:buClr>
                <a:srgbClr val="CC0000"/>
              </a:buClr>
              <a:buFont typeface="Wingdings" panose="05000000000000000000" pitchFamily="2" charset="2"/>
              <a:buChar char="Ø"/>
            </a:pPr>
            <a:r>
              <a:rPr lang="en-US" altLang="en-US" sz="1700" b="1"/>
              <a:t>Direct all inquiries to (409) 772-6106 or (409) 772-6108</a:t>
            </a:r>
            <a:endParaRPr lang="en-US" altLang="en-US" sz="1700"/>
          </a:p>
          <a:p>
            <a:endParaRPr lang="en-US" sz="1700"/>
          </a:p>
        </p:txBody>
      </p:sp>
    </p:spTree>
    <p:custDataLst>
      <p:tags r:id="rId1"/>
    </p:custDataLst>
    <p:extLst>
      <p:ext uri="{BB962C8B-B14F-4D97-AF65-F5344CB8AC3E}">
        <p14:creationId xmlns:p14="http://schemas.microsoft.com/office/powerpoint/2010/main" val="289670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D8F139-0003-4A46-A070-DB25567ADA76}"/>
              </a:ext>
            </a:extLst>
          </p:cNvPr>
          <p:cNvSpPr>
            <a:spLocks noGrp="1"/>
          </p:cNvSpPr>
          <p:nvPr>
            <p:ph type="title"/>
          </p:nvPr>
        </p:nvSpPr>
        <p:spPr>
          <a:xfrm>
            <a:off x="1037673" y="348865"/>
            <a:ext cx="7288583" cy="1576446"/>
          </a:xfrm>
        </p:spPr>
        <p:txBody>
          <a:bodyPr anchor="ctr">
            <a:normAutofit/>
          </a:bodyPr>
          <a:lstStyle/>
          <a:p>
            <a:r>
              <a:rPr lang="en-US" altLang="en-US" sz="3500" kern="0">
                <a:solidFill>
                  <a:srgbClr val="FFFFFF"/>
                </a:solidFill>
                <a:latin typeface="Arial"/>
              </a:rPr>
              <a:t>Security levels</a:t>
            </a:r>
            <a:endParaRPr lang="en-US" sz="3500">
              <a:solidFill>
                <a:srgbClr val="FFFFFF"/>
              </a:solidFill>
            </a:endParaRPr>
          </a:p>
        </p:txBody>
      </p:sp>
      <p:sp>
        <p:nvSpPr>
          <p:cNvPr id="3" name="Content Placeholder 2">
            <a:extLst>
              <a:ext uri="{FF2B5EF4-FFF2-40B4-BE49-F238E27FC236}">
                <a16:creationId xmlns:a16="http://schemas.microsoft.com/office/drawing/2014/main" id="{5FC39628-9A7D-4BA6-8F17-76996CA58172}"/>
              </a:ext>
            </a:extLst>
          </p:cNvPr>
          <p:cNvSpPr>
            <a:spLocks/>
          </p:cNvSpPr>
          <p:nvPr/>
        </p:nvSpPr>
        <p:spPr>
          <a:xfrm>
            <a:off x="770623" y="2928881"/>
            <a:ext cx="7908290" cy="570541"/>
          </a:xfrm>
          <a:prstGeom prst="rect">
            <a:avLst/>
          </a:prstGeom>
        </p:spPr>
        <p:txBody>
          <a:bodyPr>
            <a:normAutofit/>
          </a:bodyPr>
          <a:lstStyle/>
          <a:p>
            <a:pPr defTabSz="475488">
              <a:spcAft>
                <a:spcPts val="600"/>
              </a:spcAft>
            </a:pPr>
            <a:r>
              <a:rPr lang="en-US" altLang="en-US" sz="1700" kern="0">
                <a:solidFill>
                  <a:schemeClr val="tx1"/>
                </a:solidFill>
                <a:latin typeface="Arial"/>
                <a:ea typeface="+mn-ea"/>
                <a:cs typeface="+mn-cs"/>
              </a:rPr>
              <a:t>Determines the requirements necessary for interacting with offender patients</a:t>
            </a:r>
            <a:endParaRPr lang="en-US" sz="1700"/>
          </a:p>
        </p:txBody>
      </p:sp>
      <p:sp>
        <p:nvSpPr>
          <p:cNvPr id="4" name="Text Box 8">
            <a:extLst>
              <a:ext uri="{FF2B5EF4-FFF2-40B4-BE49-F238E27FC236}">
                <a16:creationId xmlns:a16="http://schemas.microsoft.com/office/drawing/2014/main" id="{D2444D2D-D365-40AC-8777-444DDFB87F32}"/>
              </a:ext>
            </a:extLst>
          </p:cNvPr>
          <p:cNvSpPr txBox="1">
            <a:spLocks noChangeArrowheads="1"/>
          </p:cNvSpPr>
          <p:nvPr/>
        </p:nvSpPr>
        <p:spPr bwMode="auto">
          <a:xfrm>
            <a:off x="483042" y="3470547"/>
            <a:ext cx="1486987" cy="1177630"/>
          </a:xfrm>
          <a:prstGeom prst="rect">
            <a:avLst/>
          </a:prstGeom>
          <a:solidFill>
            <a:srgbClr val="FFFFFF"/>
          </a:solidFill>
          <a:ln w="25400">
            <a:solidFill>
              <a:schemeClr val="bg1"/>
            </a:solidFill>
            <a:miter lim="800000"/>
            <a:headEnd/>
            <a:tailEnd/>
          </a:ln>
        </p:spPr>
        <p:txBody>
          <a:bodyPr>
            <a:spAutoFit/>
          </a:bodyPr>
          <a:lstStyle>
            <a:lvl1pPr>
              <a:spcBef>
                <a:spcPct val="20000"/>
              </a:spcBef>
              <a:buChar char="•"/>
              <a:defRPr sz="1200">
                <a:solidFill>
                  <a:schemeClr val="tx1"/>
                </a:solidFill>
                <a:latin typeface="Arial" panose="020B0604020202020204" pitchFamily="34" charset="0"/>
              </a:defRPr>
            </a:lvl1pPr>
            <a:lvl2pPr marL="742950" indent="-285750">
              <a:spcBef>
                <a:spcPct val="30000"/>
              </a:spcBef>
              <a:spcAft>
                <a:spcPct val="30000"/>
              </a:spcAft>
              <a:buClr>
                <a:schemeClr val="folHlink"/>
              </a:buClr>
              <a:buFont typeface="Arial" panose="020B0604020202020204" pitchFamily="34" charset="0"/>
              <a:buChar char="●"/>
              <a:defRPr sz="1200">
                <a:solidFill>
                  <a:schemeClr val="tx1"/>
                </a:solidFill>
                <a:latin typeface="Arial" panose="020B0604020202020204" pitchFamily="34" charset="0"/>
              </a:defRPr>
            </a:lvl2pPr>
            <a:lvl3pPr marL="1143000" indent="-228600">
              <a:spcBef>
                <a:spcPct val="30000"/>
              </a:spcBef>
              <a:spcAft>
                <a:spcPct val="30000"/>
              </a:spcAft>
              <a:buClr>
                <a:schemeClr val="accent2"/>
              </a:buClr>
              <a:buFont typeface="Arial" panose="020B0604020202020204" pitchFamily="34" charset="0"/>
              <a:buChar char="●"/>
              <a:defRPr sz="1100">
                <a:solidFill>
                  <a:schemeClr val="tx1"/>
                </a:solidFill>
                <a:latin typeface="Arial" panose="020B0604020202020204" pitchFamily="34" charset="0"/>
              </a:defRPr>
            </a:lvl3pPr>
            <a:lvl4pPr marL="1600200" indent="-228600">
              <a:spcBef>
                <a:spcPct val="20000"/>
              </a:spcBef>
              <a:buChar char="–"/>
              <a:defRPr sz="10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defTabSz="475488">
              <a:spcBef>
                <a:spcPct val="0"/>
              </a:spcBef>
              <a:spcAft>
                <a:spcPts val="600"/>
              </a:spcAft>
              <a:buNone/>
            </a:pPr>
            <a:r>
              <a:rPr lang="en-US" altLang="en-US" sz="1092" b="1" kern="1200">
                <a:solidFill>
                  <a:srgbClr val="555555"/>
                </a:solidFill>
                <a:latin typeface="Arial" panose="020B0604020202020204" pitchFamily="34" charset="0"/>
                <a:ea typeface="+mn-ea"/>
                <a:cs typeface="+mn-cs"/>
              </a:rPr>
              <a:t>White – GP (General Population</a:t>
            </a:r>
          </a:p>
          <a:p>
            <a:pPr algn="ctr" defTabSz="475488">
              <a:spcBef>
                <a:spcPct val="0"/>
              </a:spcBef>
              <a:spcAft>
                <a:spcPts val="600"/>
              </a:spcAft>
              <a:buNone/>
            </a:pPr>
            <a:r>
              <a:rPr lang="en-US" altLang="en-US" sz="1092" b="1" kern="1200">
                <a:solidFill>
                  <a:srgbClr val="555555"/>
                </a:solidFill>
                <a:latin typeface="Arial" panose="020B0604020202020204" pitchFamily="34" charset="0"/>
                <a:ea typeface="+mn-ea"/>
                <a:cs typeface="+mn-cs"/>
              </a:rPr>
              <a:t> Level 1-Level 4</a:t>
            </a:r>
            <a:br>
              <a:rPr lang="en-US" altLang="en-US" sz="1092" b="1" kern="1200">
                <a:solidFill>
                  <a:srgbClr val="9D009D"/>
                </a:solidFill>
                <a:latin typeface="Arial" panose="020B0604020202020204" pitchFamily="34" charset="0"/>
                <a:ea typeface="+mn-ea"/>
                <a:cs typeface="+mn-cs"/>
              </a:rPr>
            </a:br>
            <a:r>
              <a:rPr lang="en-US" altLang="en-US" sz="1092" kern="1200">
                <a:solidFill>
                  <a:srgbClr val="555555"/>
                </a:solidFill>
                <a:latin typeface="Arial" panose="020B0604020202020204" pitchFamily="34" charset="0"/>
                <a:ea typeface="+mn-ea"/>
                <a:cs typeface="+mn-cs"/>
              </a:rPr>
              <a:t>Door unlocked if progressive care</a:t>
            </a:r>
            <a:endParaRPr lang="en-US" altLang="en-US" sz="1050">
              <a:solidFill>
                <a:schemeClr val="bg1"/>
              </a:solidFill>
            </a:endParaRPr>
          </a:p>
        </p:txBody>
      </p:sp>
      <p:sp>
        <p:nvSpPr>
          <p:cNvPr id="5" name="Text Box 6">
            <a:extLst>
              <a:ext uri="{FF2B5EF4-FFF2-40B4-BE49-F238E27FC236}">
                <a16:creationId xmlns:a16="http://schemas.microsoft.com/office/drawing/2014/main" id="{E172ED3B-FDBB-4C4D-83A5-214EE644C378}"/>
              </a:ext>
            </a:extLst>
          </p:cNvPr>
          <p:cNvSpPr txBox="1">
            <a:spLocks noChangeArrowheads="1"/>
          </p:cNvSpPr>
          <p:nvPr/>
        </p:nvSpPr>
        <p:spPr bwMode="auto">
          <a:xfrm>
            <a:off x="2557506" y="3603862"/>
            <a:ext cx="1486987" cy="768772"/>
          </a:xfrm>
          <a:prstGeom prst="rect">
            <a:avLst/>
          </a:prstGeom>
          <a:solidFill>
            <a:schemeClr val="accent6">
              <a:lumMod val="40000"/>
              <a:lumOff val="60000"/>
            </a:schemeClr>
          </a:solidFill>
          <a:ln w="25400">
            <a:solidFill>
              <a:srgbClr val="FF7C80"/>
            </a:solidFill>
            <a:miter lim="800000"/>
            <a:headEnd/>
            <a:tailEnd/>
          </a:ln>
        </p:spPr>
        <p:txBody>
          <a:bodyPr>
            <a:spAutoFit/>
          </a:bodyPr>
          <a:lstStyle>
            <a:lvl1pPr>
              <a:spcBef>
                <a:spcPct val="20000"/>
              </a:spcBef>
              <a:buChar char="•"/>
              <a:defRPr sz="1200">
                <a:solidFill>
                  <a:schemeClr val="tx1"/>
                </a:solidFill>
                <a:latin typeface="Arial" panose="020B0604020202020204" pitchFamily="34" charset="0"/>
              </a:defRPr>
            </a:lvl1pPr>
            <a:lvl2pPr marL="742950" indent="-285750">
              <a:spcBef>
                <a:spcPct val="30000"/>
              </a:spcBef>
              <a:spcAft>
                <a:spcPct val="30000"/>
              </a:spcAft>
              <a:buClr>
                <a:schemeClr val="folHlink"/>
              </a:buClr>
              <a:buFont typeface="Arial" panose="020B0604020202020204" pitchFamily="34" charset="0"/>
              <a:buChar char="●"/>
              <a:defRPr sz="1200">
                <a:solidFill>
                  <a:schemeClr val="tx1"/>
                </a:solidFill>
                <a:latin typeface="Arial" panose="020B0604020202020204" pitchFamily="34" charset="0"/>
              </a:defRPr>
            </a:lvl2pPr>
            <a:lvl3pPr marL="1143000" indent="-228600">
              <a:spcBef>
                <a:spcPct val="30000"/>
              </a:spcBef>
              <a:spcAft>
                <a:spcPct val="30000"/>
              </a:spcAft>
              <a:buClr>
                <a:schemeClr val="accent2"/>
              </a:buClr>
              <a:buFont typeface="Arial" panose="020B0604020202020204" pitchFamily="34" charset="0"/>
              <a:buChar char="●"/>
              <a:defRPr sz="1100">
                <a:solidFill>
                  <a:schemeClr val="tx1"/>
                </a:solidFill>
                <a:latin typeface="Arial" panose="020B0604020202020204" pitchFamily="34" charset="0"/>
              </a:defRPr>
            </a:lvl3pPr>
            <a:lvl4pPr marL="1600200" indent="-228600">
              <a:spcBef>
                <a:spcPct val="20000"/>
              </a:spcBef>
              <a:buChar char="–"/>
              <a:defRPr sz="10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defTabSz="475488">
              <a:spcBef>
                <a:spcPct val="0"/>
              </a:spcBef>
              <a:spcAft>
                <a:spcPts val="600"/>
              </a:spcAft>
              <a:buNone/>
            </a:pPr>
            <a:r>
              <a:rPr lang="en-US" altLang="en-US" sz="1092" b="1" kern="1200">
                <a:solidFill>
                  <a:srgbClr val="555555"/>
                </a:solidFill>
                <a:latin typeface="Arial" panose="020B0604020202020204" pitchFamily="34" charset="0"/>
                <a:ea typeface="+mn-ea"/>
                <a:cs typeface="+mn-cs"/>
              </a:rPr>
              <a:t>Salmon – G5</a:t>
            </a:r>
            <a:br>
              <a:rPr lang="en-US" altLang="en-US" sz="1092" b="1" kern="1200">
                <a:solidFill>
                  <a:srgbClr val="9D009D"/>
                </a:solidFill>
                <a:latin typeface="Arial" panose="020B0604020202020204" pitchFamily="34" charset="0"/>
                <a:ea typeface="+mn-ea"/>
                <a:cs typeface="+mn-cs"/>
              </a:rPr>
            </a:br>
            <a:r>
              <a:rPr lang="en-US" altLang="en-US" sz="1092" kern="1200">
                <a:solidFill>
                  <a:srgbClr val="555555"/>
                </a:solidFill>
                <a:latin typeface="Arial" panose="020B0604020202020204" pitchFamily="34" charset="0"/>
                <a:ea typeface="+mn-ea"/>
                <a:cs typeface="+mn-cs"/>
              </a:rPr>
              <a:t>Door locked, officer presence in the room </a:t>
            </a:r>
            <a:endParaRPr lang="en-US" altLang="en-US" sz="1800">
              <a:solidFill>
                <a:schemeClr val="bg1"/>
              </a:solidFill>
              <a:latin typeface="Times New Roman" panose="02020603050405020304" pitchFamily="18" charset="0"/>
            </a:endParaRPr>
          </a:p>
        </p:txBody>
      </p:sp>
      <p:sp>
        <p:nvSpPr>
          <p:cNvPr id="6" name="Text Box 7">
            <a:extLst>
              <a:ext uri="{FF2B5EF4-FFF2-40B4-BE49-F238E27FC236}">
                <a16:creationId xmlns:a16="http://schemas.microsoft.com/office/drawing/2014/main" id="{D3FC8BDE-07A2-4D65-8D2C-694148DA20C2}"/>
              </a:ext>
            </a:extLst>
          </p:cNvPr>
          <p:cNvSpPr txBox="1">
            <a:spLocks noChangeArrowheads="1"/>
          </p:cNvSpPr>
          <p:nvPr/>
        </p:nvSpPr>
        <p:spPr bwMode="auto">
          <a:xfrm>
            <a:off x="4564026" y="3464268"/>
            <a:ext cx="1486987" cy="936940"/>
          </a:xfrm>
          <a:prstGeom prst="rect">
            <a:avLst/>
          </a:prstGeom>
          <a:solidFill>
            <a:schemeClr val="accent4">
              <a:lumMod val="75000"/>
            </a:schemeClr>
          </a:solidFill>
          <a:ln w="25400">
            <a:solidFill>
              <a:srgbClr val="008000"/>
            </a:solidFill>
            <a:miter lim="800000"/>
            <a:headEnd/>
            <a:tailEnd/>
          </a:ln>
        </p:spPr>
        <p:txBody>
          <a:bodyPr>
            <a:spAutoFit/>
          </a:bodyPr>
          <a:lstStyle>
            <a:lvl1pPr>
              <a:spcBef>
                <a:spcPct val="20000"/>
              </a:spcBef>
              <a:buChar char="•"/>
              <a:defRPr sz="1200">
                <a:solidFill>
                  <a:schemeClr val="tx1"/>
                </a:solidFill>
                <a:latin typeface="Arial" panose="020B0604020202020204" pitchFamily="34" charset="0"/>
              </a:defRPr>
            </a:lvl1pPr>
            <a:lvl2pPr marL="742950" indent="-285750">
              <a:spcBef>
                <a:spcPct val="30000"/>
              </a:spcBef>
              <a:spcAft>
                <a:spcPct val="30000"/>
              </a:spcAft>
              <a:buClr>
                <a:schemeClr val="folHlink"/>
              </a:buClr>
              <a:buFont typeface="Arial" panose="020B0604020202020204" pitchFamily="34" charset="0"/>
              <a:buChar char="●"/>
              <a:defRPr sz="1200">
                <a:solidFill>
                  <a:schemeClr val="tx1"/>
                </a:solidFill>
                <a:latin typeface="Arial" panose="020B0604020202020204" pitchFamily="34" charset="0"/>
              </a:defRPr>
            </a:lvl2pPr>
            <a:lvl3pPr marL="1143000" indent="-228600">
              <a:spcBef>
                <a:spcPct val="30000"/>
              </a:spcBef>
              <a:spcAft>
                <a:spcPct val="30000"/>
              </a:spcAft>
              <a:buClr>
                <a:schemeClr val="accent2"/>
              </a:buClr>
              <a:buFont typeface="Arial" panose="020B0604020202020204" pitchFamily="34" charset="0"/>
              <a:buChar char="●"/>
              <a:defRPr sz="1100">
                <a:solidFill>
                  <a:schemeClr val="tx1"/>
                </a:solidFill>
                <a:latin typeface="Arial" panose="020B0604020202020204" pitchFamily="34" charset="0"/>
              </a:defRPr>
            </a:lvl3pPr>
            <a:lvl4pPr marL="1600200" indent="-228600">
              <a:spcBef>
                <a:spcPct val="20000"/>
              </a:spcBef>
              <a:buChar char="–"/>
              <a:defRPr sz="10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defTabSz="475488">
              <a:spcBef>
                <a:spcPct val="0"/>
              </a:spcBef>
              <a:spcAft>
                <a:spcPts val="600"/>
              </a:spcAft>
              <a:buNone/>
            </a:pPr>
            <a:r>
              <a:rPr lang="en-US" altLang="en-US" sz="1092" b="1" kern="1200">
                <a:solidFill>
                  <a:schemeClr val="tx1"/>
                </a:solidFill>
                <a:latin typeface="Arial" panose="020B0604020202020204" pitchFamily="34" charset="0"/>
                <a:ea typeface="+mn-ea"/>
                <a:cs typeface="+mn-cs"/>
              </a:rPr>
              <a:t>Green/Orange  - AD SEG</a:t>
            </a:r>
            <a:br>
              <a:rPr lang="en-US" altLang="en-US" sz="1092" b="1" kern="1200">
                <a:solidFill>
                  <a:srgbClr val="9D009D"/>
                </a:solidFill>
                <a:latin typeface="Arial" panose="020B0604020202020204" pitchFamily="34" charset="0"/>
                <a:ea typeface="+mn-ea"/>
                <a:cs typeface="+mn-cs"/>
              </a:rPr>
            </a:br>
            <a:r>
              <a:rPr lang="en-US" altLang="en-US" sz="1092" kern="1200">
                <a:solidFill>
                  <a:schemeClr val="tx1"/>
                </a:solidFill>
                <a:latin typeface="Arial" panose="020B0604020202020204" pitchFamily="34" charset="0"/>
                <a:ea typeface="+mn-ea"/>
                <a:cs typeface="+mn-cs"/>
              </a:rPr>
              <a:t>Door locked, 2 officer presence in the room</a:t>
            </a:r>
            <a:endParaRPr lang="en-US" altLang="en-US" sz="1800">
              <a:latin typeface="Times New Roman" panose="02020603050405020304" pitchFamily="18" charset="0"/>
            </a:endParaRPr>
          </a:p>
        </p:txBody>
      </p:sp>
      <p:sp>
        <p:nvSpPr>
          <p:cNvPr id="7" name="Text Box 13">
            <a:extLst>
              <a:ext uri="{FF2B5EF4-FFF2-40B4-BE49-F238E27FC236}">
                <a16:creationId xmlns:a16="http://schemas.microsoft.com/office/drawing/2014/main" id="{4240985D-649F-4E6A-8D8D-0DAA59460BE5}"/>
              </a:ext>
            </a:extLst>
          </p:cNvPr>
          <p:cNvSpPr txBox="1">
            <a:spLocks noChangeArrowheads="1"/>
          </p:cNvSpPr>
          <p:nvPr/>
        </p:nvSpPr>
        <p:spPr bwMode="auto">
          <a:xfrm>
            <a:off x="6580258" y="3452127"/>
            <a:ext cx="1936117" cy="936940"/>
          </a:xfrm>
          <a:prstGeom prst="rect">
            <a:avLst/>
          </a:prstGeom>
          <a:solidFill>
            <a:srgbClr val="FFFF00"/>
          </a:solidFill>
          <a:ln w="25400">
            <a:solidFill>
              <a:srgbClr val="FFFF00"/>
            </a:solidFill>
            <a:miter lim="800000"/>
            <a:headEnd/>
            <a:tailEnd/>
          </a:ln>
        </p:spPr>
        <p:txBody>
          <a:bodyPr wrap="square">
            <a:spAutoFit/>
          </a:bodyPr>
          <a:lstStyle>
            <a:lvl1pPr>
              <a:spcBef>
                <a:spcPct val="20000"/>
              </a:spcBef>
              <a:buChar char="•"/>
              <a:defRPr sz="1200">
                <a:solidFill>
                  <a:schemeClr val="tx1"/>
                </a:solidFill>
                <a:latin typeface="Arial" panose="020B0604020202020204" pitchFamily="34" charset="0"/>
              </a:defRPr>
            </a:lvl1pPr>
            <a:lvl2pPr marL="742950" indent="-285750">
              <a:spcBef>
                <a:spcPct val="30000"/>
              </a:spcBef>
              <a:spcAft>
                <a:spcPct val="30000"/>
              </a:spcAft>
              <a:buClr>
                <a:schemeClr val="folHlink"/>
              </a:buClr>
              <a:buFont typeface="Arial" panose="020B0604020202020204" pitchFamily="34" charset="0"/>
              <a:buChar char="●"/>
              <a:defRPr sz="1200">
                <a:solidFill>
                  <a:schemeClr val="tx1"/>
                </a:solidFill>
                <a:latin typeface="Arial" panose="020B0604020202020204" pitchFamily="34" charset="0"/>
              </a:defRPr>
            </a:lvl2pPr>
            <a:lvl3pPr marL="1143000" indent="-228600">
              <a:spcBef>
                <a:spcPct val="30000"/>
              </a:spcBef>
              <a:spcAft>
                <a:spcPct val="30000"/>
              </a:spcAft>
              <a:buClr>
                <a:schemeClr val="accent2"/>
              </a:buClr>
              <a:buFont typeface="Arial" panose="020B0604020202020204" pitchFamily="34" charset="0"/>
              <a:buChar char="●"/>
              <a:defRPr sz="1100">
                <a:solidFill>
                  <a:schemeClr val="tx1"/>
                </a:solidFill>
                <a:latin typeface="Arial" panose="020B0604020202020204" pitchFamily="34" charset="0"/>
              </a:defRPr>
            </a:lvl3pPr>
            <a:lvl4pPr marL="1600200" indent="-228600">
              <a:spcBef>
                <a:spcPct val="20000"/>
              </a:spcBef>
              <a:buChar char="–"/>
              <a:defRPr sz="1000">
                <a:solidFill>
                  <a:schemeClr val="tx1"/>
                </a:solidFill>
                <a:latin typeface="Arial" panose="020B0604020202020204" pitchFamily="34" charset="0"/>
              </a:defRPr>
            </a:lvl4pPr>
            <a:lvl5pPr marL="2057400" indent="-228600">
              <a:spcBef>
                <a:spcPct val="20000"/>
              </a:spcBef>
              <a:buChar char="»"/>
              <a:defRPr sz="1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200">
                <a:solidFill>
                  <a:schemeClr val="tx1"/>
                </a:solidFill>
                <a:latin typeface="Arial" panose="020B0604020202020204" pitchFamily="34" charset="0"/>
              </a:defRPr>
            </a:lvl9pPr>
          </a:lstStyle>
          <a:p>
            <a:pPr algn="ctr" defTabSz="475488">
              <a:spcBef>
                <a:spcPct val="0"/>
              </a:spcBef>
              <a:spcAft>
                <a:spcPts val="600"/>
              </a:spcAft>
              <a:buNone/>
            </a:pPr>
            <a:r>
              <a:rPr lang="en-US" altLang="en-US" sz="1092" b="1" kern="1200">
                <a:solidFill>
                  <a:srgbClr val="555555"/>
                </a:solidFill>
                <a:latin typeface="Arial" panose="020B0604020202020204" pitchFamily="34" charset="0"/>
                <a:ea typeface="+mn-ea"/>
                <a:cs typeface="+mn-cs"/>
              </a:rPr>
              <a:t>Yellow – Death Row</a:t>
            </a:r>
            <a:br>
              <a:rPr lang="en-US" altLang="en-US" sz="1092" b="1" kern="1200">
                <a:solidFill>
                  <a:srgbClr val="9D009D"/>
                </a:solidFill>
                <a:latin typeface="Arial" panose="020B0604020202020204" pitchFamily="34" charset="0"/>
                <a:ea typeface="+mn-ea"/>
                <a:cs typeface="+mn-cs"/>
              </a:rPr>
            </a:br>
            <a:r>
              <a:rPr lang="en-US" altLang="en-US" sz="1092" kern="1200">
                <a:solidFill>
                  <a:srgbClr val="555555"/>
                </a:solidFill>
                <a:latin typeface="Arial" panose="020B0604020202020204" pitchFamily="34" charset="0"/>
                <a:ea typeface="+mn-ea"/>
                <a:cs typeface="+mn-cs"/>
              </a:rPr>
              <a:t>Door locked; two officers  must be present in the room at all times with a TDCJ supervisor.</a:t>
            </a:r>
            <a:endParaRPr lang="en-US" altLang="en-US" sz="1050">
              <a:solidFill>
                <a:schemeClr val="bg1"/>
              </a:solidFill>
            </a:endParaRPr>
          </a:p>
        </p:txBody>
      </p:sp>
      <p:sp>
        <p:nvSpPr>
          <p:cNvPr id="9" name="TextBox 8">
            <a:extLst>
              <a:ext uri="{FF2B5EF4-FFF2-40B4-BE49-F238E27FC236}">
                <a16:creationId xmlns:a16="http://schemas.microsoft.com/office/drawing/2014/main" id="{55F2275A-CB5D-4C8A-917C-42AF74282603}"/>
              </a:ext>
            </a:extLst>
          </p:cNvPr>
          <p:cNvSpPr txBox="1"/>
          <p:nvPr/>
        </p:nvSpPr>
        <p:spPr>
          <a:xfrm>
            <a:off x="1713867" y="4815300"/>
            <a:ext cx="5289424" cy="1177182"/>
          </a:xfrm>
          <a:prstGeom prst="rect">
            <a:avLst/>
          </a:prstGeom>
          <a:noFill/>
        </p:spPr>
        <p:txBody>
          <a:bodyPr wrap="square">
            <a:spAutoFit/>
          </a:bodyPr>
          <a:lstStyle/>
          <a:p>
            <a:pPr defTabSz="475488">
              <a:spcAft>
                <a:spcPts val="600"/>
              </a:spcAft>
            </a:pPr>
            <a:r>
              <a:rPr lang="en-US" altLang="en-US" sz="1404" kern="1200">
                <a:solidFill>
                  <a:schemeClr val="tx1"/>
                </a:solidFill>
                <a:latin typeface="+mn-lt"/>
                <a:ea typeface="+mn-ea"/>
                <a:cs typeface="+mn-cs"/>
              </a:rPr>
              <a:t>Due to available stock of colored paper, this may not be consistent. At times high security offenders may have all salmon or all yellow tags. Sometimes the paper is white and is highlighted to communicate high security information. Just remember to read the paper and security level.</a:t>
            </a:r>
            <a:endParaRPr lang="en-US" altLang="en-US" sz="1350"/>
          </a:p>
        </p:txBody>
      </p:sp>
    </p:spTree>
    <p:custDataLst>
      <p:tags r:id="rId1"/>
    </p:custDataLst>
    <p:extLst>
      <p:ext uri="{BB962C8B-B14F-4D97-AF65-F5344CB8AC3E}">
        <p14:creationId xmlns:p14="http://schemas.microsoft.com/office/powerpoint/2010/main" val="3001740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E547DE0-74F6-47CD-9C89-A492E9AB5FC0}"/>
              </a:ext>
            </a:extLst>
          </p:cNvPr>
          <p:cNvSpPr>
            <a:spLocks noGrp="1"/>
          </p:cNvSpPr>
          <p:nvPr>
            <p:ph type="title"/>
          </p:nvPr>
        </p:nvSpPr>
        <p:spPr>
          <a:xfrm>
            <a:off x="628650" y="556995"/>
            <a:ext cx="7886700" cy="1133693"/>
          </a:xfrm>
        </p:spPr>
        <p:txBody>
          <a:bodyPr>
            <a:normAutofit/>
          </a:bodyPr>
          <a:lstStyle/>
          <a:p>
            <a:r>
              <a:rPr lang="en-US" sz="3500"/>
              <a:t>Entering and Leaving the Patient’s Room</a:t>
            </a:r>
          </a:p>
        </p:txBody>
      </p:sp>
      <p:graphicFrame>
        <p:nvGraphicFramePr>
          <p:cNvPr id="23" name="Content Placeholder 2">
            <a:extLst>
              <a:ext uri="{FF2B5EF4-FFF2-40B4-BE49-F238E27FC236}">
                <a16:creationId xmlns:a16="http://schemas.microsoft.com/office/drawing/2014/main" id="{692823DA-D3E4-4D08-BBBE-F58D634BCB09}"/>
              </a:ext>
            </a:extLst>
          </p:cNvPr>
          <p:cNvGraphicFramePr>
            <a:graphicFrameLocks noGrp="1"/>
          </p:cNvGraphicFramePr>
          <p:nvPr>
            <p:ph idx="1"/>
            <p:custDataLst>
              <p:tags r:id="rId2"/>
            </p:custDataLst>
            <p:extLst>
              <p:ext uri="{D42A27DB-BD31-4B8C-83A1-F6EECF244321}">
                <p14:modId xmlns:p14="http://schemas.microsoft.com/office/powerpoint/2010/main" val="1566561412"/>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20171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AE07A3-C69C-4F2F-B172-56BAB316560D}"/>
              </a:ext>
            </a:extLst>
          </p:cNvPr>
          <p:cNvSpPr>
            <a:spLocks noGrp="1"/>
          </p:cNvSpPr>
          <p:nvPr>
            <p:ph type="title"/>
          </p:nvPr>
        </p:nvSpPr>
        <p:spPr>
          <a:xfrm>
            <a:off x="1028699" y="294538"/>
            <a:ext cx="7421963" cy="1033669"/>
          </a:xfrm>
        </p:spPr>
        <p:txBody>
          <a:bodyPr>
            <a:normAutofit/>
          </a:bodyPr>
          <a:lstStyle/>
          <a:p>
            <a:r>
              <a:rPr lang="en-US" sz="3200">
                <a:solidFill>
                  <a:srgbClr val="FFFFFF"/>
                </a:solidFill>
              </a:rPr>
              <a:t>Part 2:</a:t>
            </a:r>
            <a:br>
              <a:rPr lang="en-US" sz="3200">
                <a:solidFill>
                  <a:srgbClr val="FF00FF"/>
                </a:solidFill>
              </a:rPr>
            </a:br>
            <a:r>
              <a:rPr lang="en-US" sz="3200">
                <a:solidFill>
                  <a:srgbClr val="FFFFFF"/>
                </a:solidFill>
              </a:rPr>
              <a:t> suicide code procedures and prevention</a:t>
            </a:r>
          </a:p>
        </p:txBody>
      </p:sp>
      <p:sp>
        <p:nvSpPr>
          <p:cNvPr id="3" name="Content Placeholder 2">
            <a:extLst>
              <a:ext uri="{FF2B5EF4-FFF2-40B4-BE49-F238E27FC236}">
                <a16:creationId xmlns:a16="http://schemas.microsoft.com/office/drawing/2014/main" id="{0EEFFB2A-9032-44F1-B69D-C2F82386A644}"/>
              </a:ext>
            </a:extLst>
          </p:cNvPr>
          <p:cNvSpPr>
            <a:spLocks noGrp="1"/>
          </p:cNvSpPr>
          <p:nvPr>
            <p:ph idx="1"/>
          </p:nvPr>
        </p:nvSpPr>
        <p:spPr>
          <a:xfrm>
            <a:off x="1028699" y="2318197"/>
            <a:ext cx="7293023" cy="3683358"/>
          </a:xfrm>
        </p:spPr>
        <p:txBody>
          <a:bodyPr anchor="ctr">
            <a:normAutofit/>
          </a:bodyPr>
          <a:lstStyle/>
          <a:p>
            <a:pPr marL="0" indent="0">
              <a:buNone/>
            </a:pPr>
            <a:r>
              <a:rPr lang="en-US" altLang="en-US" sz="1100"/>
              <a:t>Most common cause of death in correctional setting</a:t>
            </a:r>
          </a:p>
          <a:p>
            <a:pPr marL="0" indent="0">
              <a:buNone/>
            </a:pPr>
            <a:r>
              <a:rPr lang="en-US" altLang="en-US" sz="1100">
                <a:solidFill>
                  <a:srgbClr val="FF00FF"/>
                </a:solidFill>
              </a:rPr>
              <a:t>	</a:t>
            </a:r>
            <a:r>
              <a:rPr lang="en-US" altLang="en-US" sz="1100"/>
              <a:t>Hanging or Overdose</a:t>
            </a:r>
          </a:p>
          <a:p>
            <a:pPr marL="0" indent="0">
              <a:buNone/>
            </a:pPr>
            <a:r>
              <a:rPr lang="en-US" altLang="en-US" sz="1100"/>
              <a:t>Factors that influence suicide rates:</a:t>
            </a:r>
          </a:p>
          <a:p>
            <a:pPr lvl="1"/>
            <a:r>
              <a:rPr lang="en-US" altLang="en-US" sz="1100"/>
              <a:t>Mental illness, especially mania and depression</a:t>
            </a:r>
          </a:p>
          <a:p>
            <a:pPr lvl="1"/>
            <a:r>
              <a:rPr lang="en-US" altLang="en-US" sz="1100"/>
              <a:t>Impulsivity</a:t>
            </a:r>
          </a:p>
          <a:p>
            <a:pPr lvl="1"/>
            <a:r>
              <a:rPr lang="en-US" altLang="en-US" sz="1100"/>
              <a:t>Sense of failure and hopelessness</a:t>
            </a:r>
          </a:p>
          <a:p>
            <a:pPr lvl="1"/>
            <a:r>
              <a:rPr lang="en-US" altLang="en-US" sz="1100"/>
              <a:t>Feelings of guilt and/or shame related to crime</a:t>
            </a:r>
          </a:p>
          <a:p>
            <a:pPr lvl="1"/>
            <a:r>
              <a:rPr lang="en-US" altLang="en-US" sz="1100"/>
              <a:t>Recent suicidal ideation</a:t>
            </a:r>
          </a:p>
          <a:p>
            <a:pPr lvl="1"/>
            <a:r>
              <a:rPr lang="en-US" altLang="en-US" sz="1100"/>
              <a:t>History of attempted suicide</a:t>
            </a:r>
          </a:p>
          <a:p>
            <a:pPr lvl="1"/>
            <a:r>
              <a:rPr lang="en-US" altLang="en-US" sz="1100"/>
              <a:t>Having a current psychiatric diagnosis</a:t>
            </a:r>
          </a:p>
          <a:p>
            <a:pPr lvl="1"/>
            <a:r>
              <a:rPr lang="en-US" altLang="en-US" sz="1100"/>
              <a:t>Single cell occupancy </a:t>
            </a:r>
          </a:p>
          <a:p>
            <a:pPr lvl="1"/>
            <a:r>
              <a:rPr lang="en-US" altLang="en-US" sz="1100"/>
              <a:t>Relationship issues </a:t>
            </a:r>
          </a:p>
          <a:p>
            <a:pPr lvl="1"/>
            <a:r>
              <a:rPr lang="en-US" altLang="en-US" sz="1100"/>
              <a:t>Other personal stressors prior to or while incarcerated</a:t>
            </a:r>
          </a:p>
          <a:p>
            <a:pPr marL="0" indent="0">
              <a:buNone/>
            </a:pPr>
            <a:r>
              <a:rPr lang="en-US" altLang="en-US" sz="1100"/>
              <a:t>Choi, N. G., DiNitto, D. M., &amp; Marti, C. N. (2019). Suicide Decedents in Correctional Settings: Mental Health Treatment for Suicidal Ideation, Plans, and/or Attempts. </a:t>
            </a:r>
            <a:r>
              <a:rPr lang="en-US" altLang="en-US" sz="1100" i="1"/>
              <a:t>Journal of Correctional Health Care</a:t>
            </a:r>
            <a:r>
              <a:rPr lang="en-US" altLang="en-US" sz="1100"/>
              <a:t>, </a:t>
            </a:r>
            <a:r>
              <a:rPr lang="en-US" altLang="en-US" sz="1100" i="1"/>
              <a:t>25</a:t>
            </a:r>
            <a:r>
              <a:rPr lang="en-US" altLang="en-US" sz="1100"/>
              <a:t>(1), 70–83. Retrieved from journals.sagepub.com/home/jcx</a:t>
            </a:r>
          </a:p>
          <a:p>
            <a:endParaRPr lang="en-US" sz="1100"/>
          </a:p>
        </p:txBody>
      </p:sp>
    </p:spTree>
    <p:custDataLst>
      <p:tags r:id="rId1"/>
    </p:custDataLst>
    <p:extLst>
      <p:ext uri="{BB962C8B-B14F-4D97-AF65-F5344CB8AC3E}">
        <p14:creationId xmlns:p14="http://schemas.microsoft.com/office/powerpoint/2010/main" val="1121655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4D3F62-2F2C-4017-8842-FA03D4858EEA}"/>
              </a:ext>
            </a:extLst>
          </p:cNvPr>
          <p:cNvSpPr>
            <a:spLocks noGrp="1"/>
          </p:cNvSpPr>
          <p:nvPr>
            <p:ph type="title"/>
          </p:nvPr>
        </p:nvSpPr>
        <p:spPr>
          <a:xfrm>
            <a:off x="1028699" y="294538"/>
            <a:ext cx="7421963" cy="1033669"/>
          </a:xfrm>
        </p:spPr>
        <p:txBody>
          <a:bodyPr>
            <a:normAutofit/>
          </a:bodyPr>
          <a:lstStyle/>
          <a:p>
            <a:r>
              <a:rPr lang="en-US" sz="3500">
                <a:solidFill>
                  <a:srgbClr val="FFFFFF"/>
                </a:solidFill>
              </a:rPr>
              <a:t>Suicide observations</a:t>
            </a:r>
          </a:p>
        </p:txBody>
      </p:sp>
      <p:sp>
        <p:nvSpPr>
          <p:cNvPr id="3" name="Content Placeholder 2">
            <a:extLst>
              <a:ext uri="{FF2B5EF4-FFF2-40B4-BE49-F238E27FC236}">
                <a16:creationId xmlns:a16="http://schemas.microsoft.com/office/drawing/2014/main" id="{D006BA93-8BAF-4370-B277-509E8607907F}"/>
              </a:ext>
            </a:extLst>
          </p:cNvPr>
          <p:cNvSpPr>
            <a:spLocks noGrp="1"/>
          </p:cNvSpPr>
          <p:nvPr>
            <p:ph idx="1"/>
          </p:nvPr>
        </p:nvSpPr>
        <p:spPr>
          <a:xfrm>
            <a:off x="1028699" y="2318197"/>
            <a:ext cx="7293023" cy="3683358"/>
          </a:xfrm>
        </p:spPr>
        <p:txBody>
          <a:bodyPr anchor="ctr">
            <a:normAutofit/>
          </a:bodyPr>
          <a:lstStyle/>
          <a:p>
            <a:r>
              <a:rPr lang="en-US" altLang="en-US" sz="1700"/>
              <a:t>Higher risk of suicide in patients with prior suicidal behavior</a:t>
            </a:r>
          </a:p>
          <a:p>
            <a:r>
              <a:rPr lang="en-US" altLang="en-US" sz="1700"/>
              <a:t>Completion of suicide greater in mental health patients</a:t>
            </a:r>
          </a:p>
          <a:p>
            <a:r>
              <a:rPr lang="en-US" altLang="en-US" sz="1700"/>
              <a:t>Pay attention to:</a:t>
            </a:r>
          </a:p>
          <a:p>
            <a:pPr lvl="1">
              <a:buFont typeface="Arial" panose="020B0604020202020204" pitchFamily="34" charset="0"/>
              <a:buChar char="•"/>
            </a:pPr>
            <a:r>
              <a:rPr lang="en-US" altLang="en-US" sz="1700"/>
              <a:t>Change in mood or behavior like crying with routine patient rounding</a:t>
            </a:r>
          </a:p>
          <a:p>
            <a:pPr lvl="1">
              <a:buFont typeface="Arial" panose="020B0604020202020204" pitchFamily="34" charset="0"/>
              <a:buChar char="•"/>
            </a:pPr>
            <a:r>
              <a:rPr lang="en-US" altLang="en-US" sz="1700"/>
              <a:t>Patient’s conservation close to court hearings i.e. feelings of hopelessness</a:t>
            </a:r>
          </a:p>
          <a:p>
            <a:pPr lvl="1">
              <a:buFont typeface="Arial" panose="020B0604020202020204" pitchFamily="34" charset="0"/>
              <a:buChar char="•"/>
            </a:pPr>
            <a:r>
              <a:rPr lang="en-US" altLang="en-US" sz="1700"/>
              <a:t>Visits with family/friends that escalate into disputes</a:t>
            </a:r>
          </a:p>
          <a:p>
            <a:pPr lvl="1">
              <a:buFont typeface="Arial" panose="020B0604020202020204" pitchFamily="34" charset="0"/>
              <a:buChar char="•"/>
            </a:pPr>
            <a:r>
              <a:rPr lang="en-US" altLang="en-US" sz="1700"/>
              <a:t>New diagnosis/poor prognosis</a:t>
            </a:r>
          </a:p>
          <a:p>
            <a:endParaRPr lang="en-US" sz="1700"/>
          </a:p>
        </p:txBody>
      </p:sp>
    </p:spTree>
    <p:custDataLst>
      <p:tags r:id="rId1"/>
    </p:custDataLst>
    <p:extLst>
      <p:ext uri="{BB962C8B-B14F-4D97-AF65-F5344CB8AC3E}">
        <p14:creationId xmlns:p14="http://schemas.microsoft.com/office/powerpoint/2010/main" val="28349932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9310DF-4E91-47FC-9280-0D14963AF3C1}"/>
              </a:ext>
            </a:extLst>
          </p:cNvPr>
          <p:cNvSpPr>
            <a:spLocks noGrp="1"/>
          </p:cNvSpPr>
          <p:nvPr>
            <p:ph type="title"/>
          </p:nvPr>
        </p:nvSpPr>
        <p:spPr>
          <a:xfrm>
            <a:off x="1028699" y="294538"/>
            <a:ext cx="7421963" cy="1033669"/>
          </a:xfrm>
        </p:spPr>
        <p:txBody>
          <a:bodyPr>
            <a:normAutofit/>
          </a:bodyPr>
          <a:lstStyle/>
          <a:p>
            <a:r>
              <a:rPr lang="en-US" altLang="en-US" sz="3500">
                <a:solidFill>
                  <a:srgbClr val="FFFFFF"/>
                </a:solidFill>
              </a:rPr>
              <a:t>Suicide Code Tips</a:t>
            </a:r>
            <a:endParaRPr lang="en-US" sz="3500">
              <a:solidFill>
                <a:srgbClr val="FFFFFF"/>
              </a:solidFill>
            </a:endParaRPr>
          </a:p>
        </p:txBody>
      </p:sp>
      <p:sp>
        <p:nvSpPr>
          <p:cNvPr id="3" name="Content Placeholder 2">
            <a:extLst>
              <a:ext uri="{FF2B5EF4-FFF2-40B4-BE49-F238E27FC236}">
                <a16:creationId xmlns:a16="http://schemas.microsoft.com/office/drawing/2014/main" id="{BEC984F8-D28C-41D2-BE69-44B88A3D4C03}"/>
              </a:ext>
            </a:extLst>
          </p:cNvPr>
          <p:cNvSpPr>
            <a:spLocks noGrp="1"/>
          </p:cNvSpPr>
          <p:nvPr>
            <p:ph idx="1"/>
          </p:nvPr>
        </p:nvSpPr>
        <p:spPr>
          <a:xfrm>
            <a:off x="1028699" y="2318197"/>
            <a:ext cx="7293023" cy="3683358"/>
          </a:xfrm>
        </p:spPr>
        <p:txBody>
          <a:bodyPr anchor="ctr">
            <a:normAutofit/>
          </a:bodyPr>
          <a:lstStyle/>
          <a:p>
            <a:r>
              <a:rPr lang="en-US" altLang="en-US" sz="1700"/>
              <a:t>When a patient is attempting/committing suicide in a locked room:</a:t>
            </a:r>
          </a:p>
          <a:p>
            <a:pPr lvl="1"/>
            <a:r>
              <a:rPr lang="en-US" altLang="en-US" sz="1700"/>
              <a:t>First tell the patient to stop. Sometimes it is an attempt to lure someone inside the room and not a true suicide attempt</a:t>
            </a:r>
          </a:p>
          <a:p>
            <a:pPr lvl="1"/>
            <a:r>
              <a:rPr lang="en-US" altLang="en-US" sz="1700"/>
              <a:t>Notify an officer immediately. </a:t>
            </a:r>
          </a:p>
          <a:p>
            <a:pPr lvl="1"/>
            <a:r>
              <a:rPr lang="en-US" altLang="en-US" sz="1700"/>
              <a:t>The officer will call for a supervisor, initiate incident command system (ICS) and “A” responders will be deployed.</a:t>
            </a:r>
            <a:r>
              <a:rPr lang="en-US" altLang="en-US" sz="1700" b="1"/>
              <a:t> </a:t>
            </a:r>
          </a:p>
          <a:p>
            <a:r>
              <a:rPr lang="en-US" altLang="en-US" sz="1700" b="1"/>
              <a:t>THE NURSE AND ALL MEDICAL STAFF DO NOT ENTER UNTIL THE SCENE IS DEEMED SAFE BY THE OFFICER</a:t>
            </a:r>
            <a:endParaRPr lang="en-US" altLang="en-US" sz="1700"/>
          </a:p>
        </p:txBody>
      </p:sp>
    </p:spTree>
    <p:custDataLst>
      <p:tags r:id="rId1"/>
    </p:custDataLst>
    <p:extLst>
      <p:ext uri="{BB962C8B-B14F-4D97-AF65-F5344CB8AC3E}">
        <p14:creationId xmlns:p14="http://schemas.microsoft.com/office/powerpoint/2010/main" val="2571334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3B2B5AA-264E-4FDA-AEA5-93C2570E1D98}"/>
              </a:ext>
            </a:extLst>
          </p:cNvPr>
          <p:cNvSpPr>
            <a:spLocks noGrp="1"/>
          </p:cNvSpPr>
          <p:nvPr>
            <p:ph type="title"/>
          </p:nvPr>
        </p:nvSpPr>
        <p:spPr>
          <a:xfrm>
            <a:off x="619797" y="586855"/>
            <a:ext cx="3172575" cy="3387497"/>
          </a:xfrm>
        </p:spPr>
        <p:txBody>
          <a:bodyPr anchor="b">
            <a:normAutofit/>
          </a:bodyPr>
          <a:lstStyle/>
          <a:p>
            <a:pPr algn="r"/>
            <a:r>
              <a:rPr lang="en-US" sz="3500">
                <a:solidFill>
                  <a:srgbClr val="FFFFFF"/>
                </a:solidFill>
              </a:rPr>
              <a:t>Suicide code tips</a:t>
            </a:r>
          </a:p>
        </p:txBody>
      </p:sp>
      <p:sp>
        <p:nvSpPr>
          <p:cNvPr id="3" name="Content Placeholder 2">
            <a:extLst>
              <a:ext uri="{FF2B5EF4-FFF2-40B4-BE49-F238E27FC236}">
                <a16:creationId xmlns:a16="http://schemas.microsoft.com/office/drawing/2014/main" id="{2178D96E-2C27-4F36-816E-AB43ECAB16C6}"/>
              </a:ext>
            </a:extLst>
          </p:cNvPr>
          <p:cNvSpPr>
            <a:spLocks noGrp="1"/>
          </p:cNvSpPr>
          <p:nvPr>
            <p:ph idx="1"/>
          </p:nvPr>
        </p:nvSpPr>
        <p:spPr>
          <a:xfrm>
            <a:off x="4877368" y="649480"/>
            <a:ext cx="3646835" cy="5546047"/>
          </a:xfrm>
        </p:spPr>
        <p:txBody>
          <a:bodyPr anchor="ctr">
            <a:normAutofit/>
          </a:bodyPr>
          <a:lstStyle/>
          <a:p>
            <a:pPr lvl="1"/>
            <a:r>
              <a:rPr lang="en-US" altLang="en-US" sz="1400"/>
              <a:t>Call rapid response team or Code blue @ 24000 and 26108  to inform security of emergency and any other needed supplies. This communication will also increase the speed at which the emergency/rapid response team are able to respond. </a:t>
            </a:r>
          </a:p>
          <a:p>
            <a:pPr lvl="1"/>
            <a:r>
              <a:rPr lang="en-US" altLang="en-US" sz="1400"/>
              <a:t>The officer may pepper spray the patient to chemically control the patient if the patient is in the physical act of hanging themselves and their feet are touching the ground. </a:t>
            </a:r>
          </a:p>
          <a:p>
            <a:pPr lvl="1"/>
            <a:r>
              <a:rPr lang="en-US" altLang="en-US" sz="1400"/>
              <a:t>However, if the patient is touching the ground but not conscious, no pepper spray will be used. </a:t>
            </a:r>
          </a:p>
          <a:p>
            <a:pPr lvl="2"/>
            <a:r>
              <a:rPr lang="en-US" altLang="en-US" sz="1400"/>
              <a:t>The purpose of the pepper spray is to stop the patient in the act and to keep staff safe.</a:t>
            </a:r>
          </a:p>
          <a:p>
            <a:r>
              <a:rPr lang="en-US" altLang="en-US" sz="1400" b="1"/>
              <a:t>TIP: </a:t>
            </a:r>
            <a:r>
              <a:rPr lang="en-US" altLang="en-US" sz="1400"/>
              <a:t>Keep an extra face mask in your pocket for the possibility of being exposed to a chemically sprayed agent when assigned to high-risk suicide patients. </a:t>
            </a:r>
          </a:p>
          <a:p>
            <a:endParaRPr lang="en-US" sz="1400"/>
          </a:p>
        </p:txBody>
      </p:sp>
    </p:spTree>
    <p:custDataLst>
      <p:tags r:id="rId1"/>
    </p:custDataLst>
    <p:extLst>
      <p:ext uri="{BB962C8B-B14F-4D97-AF65-F5344CB8AC3E}">
        <p14:creationId xmlns:p14="http://schemas.microsoft.com/office/powerpoint/2010/main" val="26796642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3859F-CF06-4BD3-8190-B2FEEB5A46F9}"/>
              </a:ext>
            </a:extLst>
          </p:cNvPr>
          <p:cNvSpPr>
            <a:spLocks noGrp="1"/>
          </p:cNvSpPr>
          <p:nvPr>
            <p:ph type="title"/>
          </p:nvPr>
        </p:nvSpPr>
        <p:spPr>
          <a:xfrm>
            <a:off x="514350" y="609600"/>
            <a:ext cx="7598569" cy="1456267"/>
          </a:xfrm>
        </p:spPr>
        <p:txBody>
          <a:bodyPr>
            <a:normAutofit/>
          </a:bodyPr>
          <a:lstStyle/>
          <a:p>
            <a:r>
              <a:rPr lang="en-US"/>
              <a:t>Suicide code tips</a:t>
            </a:r>
          </a:p>
        </p:txBody>
      </p:sp>
      <p:graphicFrame>
        <p:nvGraphicFramePr>
          <p:cNvPr id="8" name="Content Placeholder 2">
            <a:extLst>
              <a:ext uri="{FF2B5EF4-FFF2-40B4-BE49-F238E27FC236}">
                <a16:creationId xmlns:a16="http://schemas.microsoft.com/office/drawing/2014/main" id="{86F1A788-43CD-4549-91CC-83F74F26CFA5}"/>
              </a:ext>
            </a:extLst>
          </p:cNvPr>
          <p:cNvGraphicFramePr>
            <a:graphicFrameLocks noGrp="1"/>
          </p:cNvGraphicFramePr>
          <p:nvPr>
            <p:ph idx="1"/>
            <p:custDataLst>
              <p:tags r:id="rId2"/>
            </p:custDataLst>
            <p:extLst>
              <p:ext uri="{D42A27DB-BD31-4B8C-83A1-F6EECF244321}">
                <p14:modId xmlns:p14="http://schemas.microsoft.com/office/powerpoint/2010/main" val="4056886346"/>
              </p:ext>
            </p:extLst>
          </p:nvPr>
        </p:nvGraphicFramePr>
        <p:xfrm>
          <a:off x="514350" y="2406400"/>
          <a:ext cx="7598568" cy="338479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26599797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Freeform: Shape 29">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Rectangle 31">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3CEDF1-EE61-453B-9E75-D67DF90F32CD}"/>
              </a:ext>
            </a:extLst>
          </p:cNvPr>
          <p:cNvSpPr>
            <a:spLocks noGrp="1"/>
          </p:cNvSpPr>
          <p:nvPr>
            <p:ph type="title"/>
          </p:nvPr>
        </p:nvSpPr>
        <p:spPr>
          <a:xfrm>
            <a:off x="350041" y="586855"/>
            <a:ext cx="2401025" cy="3387497"/>
          </a:xfrm>
        </p:spPr>
        <p:txBody>
          <a:bodyPr anchor="b">
            <a:normAutofit/>
          </a:bodyPr>
          <a:lstStyle/>
          <a:p>
            <a:pPr algn="r"/>
            <a:r>
              <a:rPr lang="en-US" sz="3500">
                <a:solidFill>
                  <a:srgbClr val="FFFFFF"/>
                </a:solidFill>
              </a:rPr>
              <a:t>Suicide code</a:t>
            </a:r>
          </a:p>
        </p:txBody>
      </p:sp>
      <p:sp>
        <p:nvSpPr>
          <p:cNvPr id="15" name="Content Placeholder 2">
            <a:extLst>
              <a:ext uri="{FF2B5EF4-FFF2-40B4-BE49-F238E27FC236}">
                <a16:creationId xmlns:a16="http://schemas.microsoft.com/office/drawing/2014/main" id="{A33A9DA6-F9C7-4637-BBB8-4D36F11B34E9}"/>
              </a:ext>
            </a:extLst>
          </p:cNvPr>
          <p:cNvSpPr>
            <a:spLocks noGrp="1"/>
          </p:cNvSpPr>
          <p:nvPr>
            <p:ph idx="1"/>
          </p:nvPr>
        </p:nvSpPr>
        <p:spPr>
          <a:xfrm>
            <a:off x="3607694" y="649480"/>
            <a:ext cx="4916510" cy="5546047"/>
          </a:xfrm>
        </p:spPr>
        <p:txBody>
          <a:bodyPr anchor="ctr">
            <a:normAutofit/>
          </a:bodyPr>
          <a:lstStyle/>
          <a:p>
            <a:pPr>
              <a:defRPr/>
            </a:pPr>
            <a:r>
              <a:rPr lang="en-US" sz="1700"/>
              <a:t>The patient may be restrained by the officers. </a:t>
            </a:r>
          </a:p>
          <a:p>
            <a:pPr marL="0" indent="0">
              <a:buNone/>
              <a:defRPr/>
            </a:pPr>
            <a:r>
              <a:rPr lang="en-US" sz="1700"/>
              <a:t> </a:t>
            </a:r>
          </a:p>
          <a:p>
            <a:pPr>
              <a:defRPr/>
            </a:pPr>
            <a:r>
              <a:rPr lang="en-US" sz="1700"/>
              <a:t>You might need a crash cart depending on severity of event and possibility of intubation. </a:t>
            </a:r>
          </a:p>
          <a:p>
            <a:pPr marL="0" indent="0">
              <a:buNone/>
              <a:defRPr/>
            </a:pPr>
            <a:endParaRPr lang="en-US" sz="1700"/>
          </a:p>
          <a:p>
            <a:pPr>
              <a:defRPr/>
            </a:pPr>
            <a:r>
              <a:rPr lang="en-US" sz="1700"/>
              <a:t>If patient is medically stable after being sprayed with pepper spray, the </a:t>
            </a:r>
            <a:r>
              <a:rPr lang="en-US" sz="1700" u="sng"/>
              <a:t>patient is transferred to triage for decontamination if deemed medically stable by the physician.</a:t>
            </a:r>
            <a:r>
              <a:rPr lang="en-US" sz="1700"/>
              <a:t> </a:t>
            </a:r>
          </a:p>
        </p:txBody>
      </p:sp>
    </p:spTree>
    <p:custDataLst>
      <p:tags r:id="rId1"/>
    </p:custDataLst>
    <p:extLst>
      <p:ext uri="{BB962C8B-B14F-4D97-AF65-F5344CB8AC3E}">
        <p14:creationId xmlns:p14="http://schemas.microsoft.com/office/powerpoint/2010/main" val="776631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EEE985-5961-4158-A513-D5ACB7C6F62D}"/>
              </a:ext>
            </a:extLst>
          </p:cNvPr>
          <p:cNvSpPr>
            <a:spLocks noGrp="1"/>
          </p:cNvSpPr>
          <p:nvPr>
            <p:ph type="title"/>
          </p:nvPr>
        </p:nvSpPr>
        <p:spPr>
          <a:xfrm>
            <a:off x="628650" y="557189"/>
            <a:ext cx="2530602" cy="5567891"/>
          </a:xfrm>
        </p:spPr>
        <p:txBody>
          <a:bodyPr>
            <a:normAutofit/>
          </a:bodyPr>
          <a:lstStyle/>
          <a:p>
            <a:r>
              <a:rPr lang="en-US" altLang="en-US" sz="3500" b="1"/>
              <a:t>Introduction</a:t>
            </a:r>
            <a:endParaRPr lang="en-US" sz="3500"/>
          </a:p>
        </p:txBody>
      </p:sp>
      <p:graphicFrame>
        <p:nvGraphicFramePr>
          <p:cNvPr id="5" name="Content Placeholder 2">
            <a:extLst>
              <a:ext uri="{FF2B5EF4-FFF2-40B4-BE49-F238E27FC236}">
                <a16:creationId xmlns:a16="http://schemas.microsoft.com/office/drawing/2014/main" id="{6DBCC962-2885-444B-9DBE-16C971F09C34}"/>
              </a:ext>
            </a:extLst>
          </p:cNvPr>
          <p:cNvGraphicFramePr>
            <a:graphicFrameLocks noGrp="1"/>
          </p:cNvGraphicFramePr>
          <p:nvPr>
            <p:ph idx="1"/>
            <p:custDataLst>
              <p:tags r:id="rId2"/>
            </p:custDataLst>
            <p:extLst>
              <p:ext uri="{D42A27DB-BD31-4B8C-83A1-F6EECF244321}">
                <p14:modId xmlns:p14="http://schemas.microsoft.com/office/powerpoint/2010/main" val="2432088677"/>
              </p:ext>
            </p:extLst>
          </p:nvPr>
        </p:nvGraphicFramePr>
        <p:xfrm>
          <a:off x="3819906" y="620392"/>
          <a:ext cx="4697730" cy="55046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256017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C57230-B643-4A47-ACD2-20EF54D81A65}"/>
              </a:ext>
            </a:extLst>
          </p:cNvPr>
          <p:cNvSpPr>
            <a:spLocks noGrp="1"/>
          </p:cNvSpPr>
          <p:nvPr>
            <p:ph type="title"/>
          </p:nvPr>
        </p:nvSpPr>
        <p:spPr>
          <a:xfrm>
            <a:off x="1028699" y="294538"/>
            <a:ext cx="7421963" cy="1033669"/>
          </a:xfrm>
        </p:spPr>
        <p:txBody>
          <a:bodyPr>
            <a:normAutofit/>
          </a:bodyPr>
          <a:lstStyle/>
          <a:p>
            <a:r>
              <a:rPr lang="en-US" altLang="en-US" sz="3200">
                <a:solidFill>
                  <a:srgbClr val="FFFFFF"/>
                </a:solidFill>
                <a:latin typeface="Calibri Light" panose="020F0302020204030204" pitchFamily="34" charset="0"/>
              </a:rPr>
              <a:t>References</a:t>
            </a:r>
            <a:br>
              <a:rPr lang="en-US" altLang="en-US" sz="3200" b="1" i="1" u="sng">
                <a:solidFill>
                  <a:srgbClr val="FF00FF"/>
                </a:solidFill>
                <a:latin typeface="Calibri Light" panose="020F0302020204030204" pitchFamily="34" charset="0"/>
              </a:rPr>
            </a:br>
            <a:endParaRPr lang="en-US" sz="3200">
              <a:solidFill>
                <a:srgbClr val="FF00FF"/>
              </a:solidFill>
            </a:endParaRPr>
          </a:p>
        </p:txBody>
      </p:sp>
      <p:sp>
        <p:nvSpPr>
          <p:cNvPr id="3" name="Content Placeholder 2">
            <a:extLst>
              <a:ext uri="{FF2B5EF4-FFF2-40B4-BE49-F238E27FC236}">
                <a16:creationId xmlns:a16="http://schemas.microsoft.com/office/drawing/2014/main" id="{D50B83C9-6889-4C21-8F7C-D76B2AE3F32D}"/>
              </a:ext>
            </a:extLst>
          </p:cNvPr>
          <p:cNvSpPr>
            <a:spLocks noGrp="1"/>
          </p:cNvSpPr>
          <p:nvPr>
            <p:ph idx="1"/>
          </p:nvPr>
        </p:nvSpPr>
        <p:spPr>
          <a:xfrm>
            <a:off x="1028699" y="2318197"/>
            <a:ext cx="7293023" cy="3683358"/>
          </a:xfrm>
        </p:spPr>
        <p:txBody>
          <a:bodyPr anchor="ctr">
            <a:normAutofit/>
          </a:bodyPr>
          <a:lstStyle/>
          <a:p>
            <a:pPr eaLnBrk="1" hangingPunct="1"/>
            <a:endParaRPr lang="en-US" altLang="en-US" sz="1600" b="1" i="1" u="sng">
              <a:latin typeface="Calibri Light" panose="020F0302020204030204" pitchFamily="34" charset="0"/>
            </a:endParaRPr>
          </a:p>
          <a:p>
            <a:pPr eaLnBrk="1" hangingPunct="1"/>
            <a:r>
              <a:rPr lang="en-US" altLang="en-US" sz="1600" b="1">
                <a:latin typeface="Calibri Light" panose="020F0302020204030204" pitchFamily="34" charset="0"/>
              </a:rPr>
              <a:t>Policy – 05.01 Dress Code for the TDCJ Hospital </a:t>
            </a:r>
            <a:r>
              <a:rPr lang="en-US" altLang="en-US" sz="1600" b="1" i="1">
                <a:latin typeface="Calibri Light" panose="020F0302020204030204" pitchFamily="34" charset="0"/>
              </a:rPr>
              <a:t>Replaces Nursing Practice Standards 7.19.19.  T</a:t>
            </a:r>
            <a:r>
              <a:rPr lang="en-US" altLang="en-US" sz="1600" b="1">
                <a:latin typeface="Calibri Light" panose="020F0302020204030204" pitchFamily="34" charset="0"/>
              </a:rPr>
              <a:t>exas Department of Criminal Justice Hospital Administrative Policy and Procedure.</a:t>
            </a:r>
          </a:p>
          <a:p>
            <a:pPr eaLnBrk="1" hangingPunct="1"/>
            <a:endParaRPr lang="en-US" altLang="en-US" sz="1600" b="1">
              <a:latin typeface="Calibri Light" panose="020F0302020204030204" pitchFamily="34" charset="0"/>
            </a:endParaRPr>
          </a:p>
          <a:p>
            <a:pPr eaLnBrk="1" hangingPunct="1"/>
            <a:r>
              <a:rPr lang="en-US" altLang="en-US" sz="1600" b="1">
                <a:latin typeface="Calibri Light" panose="020F0302020204030204" pitchFamily="34" charset="0"/>
              </a:rPr>
              <a:t>UTMB Nursing Policy #2.08 Dress Code and Professional Appearance </a:t>
            </a:r>
            <a:r>
              <a:rPr lang="en-US" altLang="en-US" sz="1600" b="1" i="1">
                <a:latin typeface="Calibri Light" panose="020F0302020204030204" pitchFamily="34" charset="0"/>
              </a:rPr>
              <a:t>Replaces Policy #2.8 Dress Code and Professional Appearance. </a:t>
            </a:r>
            <a:endParaRPr lang="en-US" altLang="en-US" sz="1600" b="1">
              <a:latin typeface="Calibri Light" panose="020F0302020204030204" pitchFamily="34" charset="0"/>
            </a:endParaRPr>
          </a:p>
          <a:p>
            <a:pPr eaLnBrk="1" hangingPunct="1"/>
            <a:r>
              <a:rPr lang="en-US" altLang="en-US" sz="1600" b="1" u="sng">
                <a:latin typeface="Calibri Light" panose="020F0302020204030204" pitchFamily="34" charset="0"/>
              </a:rPr>
              <a:t>IHOP Policy 8.2.5 Security Management (Policy 9.9.2 refers to 8.2.5)</a:t>
            </a:r>
          </a:p>
          <a:p>
            <a:pPr eaLnBrk="1" hangingPunct="1"/>
            <a:r>
              <a:rPr lang="en-US" altLang="en-US" sz="1600" b="1" u="sng">
                <a:latin typeface="Calibri Light" panose="020F0302020204030204" pitchFamily="34" charset="0"/>
              </a:rPr>
              <a:t>IHOP Policy 8.2.6 Hostage Policy Involving Offender/Correctional Patients (Policy 9.9.3 &amp; 7.19.12 refers to 8.2.6)</a:t>
            </a:r>
          </a:p>
          <a:p>
            <a:pPr eaLnBrk="1" hangingPunct="1"/>
            <a:r>
              <a:rPr lang="en-US" altLang="en-US" sz="1600" b="1" u="sng">
                <a:latin typeface="Calibri Light" panose="020F0302020204030204" pitchFamily="34" charset="0"/>
              </a:rPr>
              <a:t>IHOP Policy 8.2.7 Security Associated with Offender/Correctional Patients</a:t>
            </a:r>
          </a:p>
          <a:p>
            <a:pPr eaLnBrk="1" hangingPunct="1"/>
            <a:r>
              <a:rPr lang="en-US" altLang="en-US" sz="1600" b="1" u="sng">
                <a:latin typeface="Calibri Light" panose="020F0302020204030204" pitchFamily="34" charset="0"/>
              </a:rPr>
              <a:t>IHOP Policy 9.7.1 Hospital and Ambulatory Services Visitation</a:t>
            </a:r>
          </a:p>
          <a:p>
            <a:endParaRPr lang="en-US" sz="1600"/>
          </a:p>
        </p:txBody>
      </p:sp>
    </p:spTree>
    <p:custDataLst>
      <p:tags r:id="rId1"/>
    </p:custDataLst>
    <p:extLst>
      <p:ext uri="{BB962C8B-B14F-4D97-AF65-F5344CB8AC3E}">
        <p14:creationId xmlns:p14="http://schemas.microsoft.com/office/powerpoint/2010/main" val="13307533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2E81E0AA-5928-B15A-E46C-8D6C0239F454}"/>
              </a:ext>
            </a:extLst>
          </p:cNvPr>
          <p:cNvGrpSpPr/>
          <p:nvPr>
            <p:custDataLst>
              <p:tags r:id="rId2"/>
            </p:custDataLst>
          </p:nvPr>
        </p:nvGrpSpPr>
        <p:grpSpPr>
          <a:xfrm>
            <a:off x="657225" y="2800350"/>
            <a:ext cx="7877175" cy="2270109"/>
            <a:chOff x="657225" y="2800350"/>
            <a:chExt cx="7877175" cy="2270109"/>
          </a:xfrm>
        </p:grpSpPr>
        <p:sp>
          <p:nvSpPr>
            <p:cNvPr id="26" name="s8134f68848c4fe38ac128528be4299d">
              <a:extLst>
                <a:ext uri="{FF2B5EF4-FFF2-40B4-BE49-F238E27FC236}">
                  <a16:creationId xmlns:a16="http://schemas.microsoft.com/office/drawing/2014/main" id="{B75249DD-BE62-AE07-351A-601C8CAF4A27}"/>
                </a:ext>
              </a:extLst>
            </p:cNvPr>
            <p:cNvSpPr/>
            <p:nvPr/>
          </p:nvSpPr>
          <p:spPr>
            <a:xfrm>
              <a:off x="657225" y="2800350"/>
              <a:ext cx="5450531" cy="2270109"/>
            </a:xfrm>
            <a:prstGeom prst="rect">
              <a:avLst/>
            </a:prstGeom>
            <a:noFill/>
            <a:ln w="1905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wrap="none" rtlCol="0" anchor="t">
              <a:spAutoFit/>
            </a:bodyPr>
            <a:lstStyle/>
            <a:p>
              <a:pPr>
                <a:lnSpc>
                  <a:spcPct val="150000"/>
                </a:lnSpc>
                <a:spcBef>
                  <a:spcPct val="0"/>
                </a:spcBef>
                <a:spcAft>
                  <a:spcPct val="0"/>
                </a:spcAft>
                <a:tabLst>
                  <a:tab pos="2743200" algn="l"/>
                </a:tabLst>
              </a:pPr>
              <a:r>
                <a:rPr lang="en-US" sz="1600" b="1">
                  <a:solidFill>
                    <a:srgbClr val="000000"/>
                  </a:solidFill>
                  <a:latin typeface="Calibri" panose="020F0502020204030204" pitchFamily="34" charset="0"/>
                </a:rPr>
                <a:t>Properties</a:t>
              </a:r>
            </a:p>
            <a:p>
              <a:pPr>
                <a:lnSpc>
                  <a:spcPct val="150000"/>
                </a:lnSpc>
                <a:spcBef>
                  <a:spcPct val="0"/>
                </a:spcBef>
                <a:spcAft>
                  <a:spcPct val="0"/>
                </a:spcAft>
                <a:tabLst>
                  <a:tab pos="2743200" algn="l"/>
                </a:tabLst>
              </a:pPr>
              <a:r>
                <a:rPr lang="en-US" sz="1600">
                  <a:solidFill>
                    <a:srgbClr val="000000"/>
                  </a:solidFill>
                  <a:latin typeface="Calibri" panose="020F0502020204030204" pitchFamily="34" charset="0"/>
                </a:rPr>
                <a:t>On passing, 'Finish' button:</a:t>
              </a:r>
              <a:r>
                <a:rPr lang="en-US" sz="1600">
                  <a:solidFill>
                    <a:srgbClr val="FF00FF"/>
                  </a:solidFill>
                  <a:latin typeface="Calibri" panose="020F0502020204030204" pitchFamily="34" charset="0"/>
                </a:rPr>
                <a:t>	</a:t>
              </a:r>
              <a:r>
                <a:rPr kumimoji="0" lang="en-US" sz="1600" b="0" i="0" u="sng" strike="noStrike" kern="0" cap="none" spc="0" normalizeH="0" baseline="0" noProof="0" dirty="0">
                  <a:ln>
                    <a:noFill/>
                  </a:ln>
                  <a:solidFill>
                    <a:srgbClr val="4F81BD"/>
                  </a:solidFill>
                  <a:effectLst/>
                  <a:uLnTx/>
                  <a:uFill>
                    <a:solidFill>
                      <a:srgbClr val="4F81BD"/>
                    </a:solidFill>
                  </a:uFill>
                  <a:latin typeface="Calibri" panose="020F0502020204030204" pitchFamily="34" charset="0"/>
                </a:rPr>
                <a:t>Close window</a:t>
              </a:r>
            </a:p>
            <a:p>
              <a:pPr>
                <a:lnSpc>
                  <a:spcPct val="150000"/>
                </a:lnSpc>
                <a:spcBef>
                  <a:spcPct val="0"/>
                </a:spcBef>
                <a:spcAft>
                  <a:spcPct val="0"/>
                </a:spcAft>
                <a:tabLst>
                  <a:tab pos="2743200" algn="l"/>
                </a:tabLst>
              </a:pPr>
              <a:r>
                <a:rPr lang="en-US" sz="1600">
                  <a:solidFill>
                    <a:srgbClr val="000000"/>
                  </a:solidFill>
                  <a:latin typeface="Calibri" panose="020F0502020204030204" pitchFamily="34" charset="0"/>
                </a:rPr>
                <a:t>On failing, 'Finish' button:</a:t>
              </a:r>
              <a:r>
                <a:rPr lang="en-US" sz="1600">
                  <a:solidFill>
                    <a:srgbClr val="FF00FF"/>
                  </a:solidFill>
                  <a:latin typeface="Calibri" panose="020F0502020204030204" pitchFamily="34" charset="0"/>
                </a:rPr>
                <a:t>	</a:t>
              </a:r>
              <a:r>
                <a:rPr kumimoji="0" lang="en-US" sz="1600" b="0" i="0" u="sng" strike="noStrike" kern="0" cap="none" spc="0" normalizeH="0" baseline="0" noProof="0" dirty="0">
                  <a:ln>
                    <a:noFill/>
                  </a:ln>
                  <a:solidFill>
                    <a:srgbClr val="4F81BD"/>
                  </a:solidFill>
                  <a:effectLst/>
                  <a:uLnTx/>
                  <a:uFill>
                    <a:solidFill>
                      <a:srgbClr val="4F81BD"/>
                    </a:solidFill>
                  </a:uFill>
                  <a:latin typeface="Calibri" panose="020F0502020204030204" pitchFamily="34" charset="0"/>
                </a:rPr>
                <a:t>Goes to previous slide</a:t>
              </a:r>
            </a:p>
            <a:p>
              <a:pPr>
                <a:lnSpc>
                  <a:spcPct val="150000"/>
                </a:lnSpc>
                <a:spcBef>
                  <a:spcPct val="0"/>
                </a:spcBef>
                <a:spcAft>
                  <a:spcPct val="0"/>
                </a:spcAft>
                <a:tabLst>
                  <a:tab pos="2743200" algn="l"/>
                </a:tabLst>
              </a:pPr>
              <a:r>
                <a:rPr lang="en-US" sz="1600">
                  <a:solidFill>
                    <a:srgbClr val="000000"/>
                  </a:solidFill>
                  <a:latin typeface="Calibri" panose="020F0502020204030204" pitchFamily="34" charset="0"/>
                </a:rPr>
                <a:t>Allow user to leave quiz:</a:t>
              </a:r>
              <a:r>
                <a:rPr lang="en-US" sz="1600">
                  <a:solidFill>
                    <a:srgbClr val="FF00FF"/>
                  </a:solidFill>
                  <a:latin typeface="Calibri" panose="020F0502020204030204" pitchFamily="34" charset="0"/>
                </a:rPr>
                <a:t>	</a:t>
              </a:r>
              <a:r>
                <a:rPr kumimoji="0" lang="en-US" sz="1600" b="0" i="0" u="sng" strike="noStrike" kern="0" cap="none" spc="0" normalizeH="0" baseline="0" noProof="0" dirty="0">
                  <a:ln>
                    <a:noFill/>
                  </a:ln>
                  <a:solidFill>
                    <a:srgbClr val="4F81BD"/>
                  </a:solidFill>
                  <a:effectLst/>
                  <a:uLnTx/>
                  <a:uFill>
                    <a:solidFill>
                      <a:srgbClr val="4F81BD"/>
                    </a:solidFill>
                  </a:uFill>
                  <a:latin typeface="Calibri" panose="020F0502020204030204" pitchFamily="34" charset="0"/>
                </a:rPr>
                <a:t>After user has completed quiz</a:t>
              </a:r>
            </a:p>
            <a:p>
              <a:pPr>
                <a:lnSpc>
                  <a:spcPct val="150000"/>
                </a:lnSpc>
                <a:spcBef>
                  <a:spcPct val="0"/>
                </a:spcBef>
                <a:spcAft>
                  <a:spcPct val="0"/>
                </a:spcAft>
                <a:tabLst>
                  <a:tab pos="2743200" algn="l"/>
                </a:tabLst>
              </a:pPr>
              <a:r>
                <a:rPr lang="en-US" sz="1600">
                  <a:solidFill>
                    <a:srgbClr val="000000"/>
                  </a:solidFill>
                  <a:latin typeface="Calibri" panose="020F0502020204030204" pitchFamily="34" charset="0"/>
                </a:rPr>
                <a:t>User may view slides after quiz:</a:t>
              </a:r>
              <a:r>
                <a:rPr lang="en-US" sz="1600">
                  <a:solidFill>
                    <a:srgbClr val="FF00FF"/>
                  </a:solidFill>
                  <a:latin typeface="Calibri" panose="020F0502020204030204" pitchFamily="34" charset="0"/>
                </a:rPr>
                <a:t>	</a:t>
              </a:r>
              <a:r>
                <a:rPr kumimoji="0" lang="en-US" sz="1600" b="0" i="0" u="sng" strike="noStrike" kern="0" cap="none" spc="0" normalizeH="0" baseline="0" noProof="0" dirty="0">
                  <a:ln>
                    <a:noFill/>
                  </a:ln>
                  <a:solidFill>
                    <a:srgbClr val="4F81BD"/>
                  </a:solidFill>
                  <a:effectLst/>
                  <a:uLnTx/>
                  <a:uFill>
                    <a:solidFill>
                      <a:srgbClr val="4F81BD"/>
                    </a:solidFill>
                  </a:uFill>
                  <a:latin typeface="Calibri" panose="020F0502020204030204" pitchFamily="34" charset="0"/>
                </a:rPr>
                <a:t>Any time</a:t>
              </a:r>
            </a:p>
            <a:p>
              <a:pPr>
                <a:lnSpc>
                  <a:spcPct val="150000"/>
                </a:lnSpc>
                <a:spcBef>
                  <a:spcPct val="0"/>
                </a:spcBef>
                <a:spcAft>
                  <a:spcPct val="0"/>
                </a:spcAft>
                <a:tabLst>
                  <a:tab pos="2743200" algn="l"/>
                </a:tabLst>
              </a:pPr>
              <a:r>
                <a:rPr lang="en-US" sz="1600">
                  <a:solidFill>
                    <a:srgbClr val="000000"/>
                  </a:solidFill>
                  <a:latin typeface="Calibri" panose="020F0502020204030204" pitchFamily="34" charset="0"/>
                </a:rPr>
                <a:t>Show quiz in menu as:</a:t>
              </a:r>
              <a:r>
                <a:rPr lang="en-US" sz="1600">
                  <a:solidFill>
                    <a:srgbClr val="FF00FF"/>
                  </a:solidFill>
                  <a:latin typeface="Calibri" panose="020F0502020204030204" pitchFamily="34" charset="0"/>
                </a:rPr>
                <a:t>	</a:t>
              </a:r>
              <a:r>
                <a:rPr kumimoji="0" lang="en-US" sz="1600" b="0" i="0" u="sng" strike="noStrike" kern="0" cap="none" spc="0" normalizeH="0" baseline="0" noProof="0" dirty="0">
                  <a:ln>
                    <a:noFill/>
                  </a:ln>
                  <a:solidFill>
                    <a:srgbClr val="4F81BD"/>
                  </a:solidFill>
                  <a:effectLst/>
                  <a:uLnTx/>
                  <a:uFill>
                    <a:solidFill>
                      <a:srgbClr val="4F81BD"/>
                    </a:solidFill>
                  </a:uFill>
                  <a:latin typeface="Calibri" panose="020F0502020204030204" pitchFamily="34" charset="0"/>
                </a:rPr>
                <a:t>Multiple Items</a:t>
              </a:r>
            </a:p>
          </p:txBody>
        </p:sp>
        <p:sp>
          <p:nvSpPr>
            <p:cNvPr id="27" name="sdf000f2b1574084a3e2ac758a130c36">
              <a:extLst>
                <a:ext uri="{FF2B5EF4-FFF2-40B4-BE49-F238E27FC236}">
                  <a16:creationId xmlns:a16="http://schemas.microsoft.com/office/drawing/2014/main" id="{9BC36AD5-F6B0-229B-6C63-A660BB0D983F}"/>
                </a:ext>
              </a:extLst>
            </p:cNvPr>
            <p:cNvSpPr/>
            <p:nvPr/>
          </p:nvSpPr>
          <p:spPr>
            <a:xfrm>
              <a:off x="657225" y="2800350"/>
              <a:ext cx="7877175" cy="2270109"/>
            </a:xfrm>
            <a:prstGeom prst="rect">
              <a:avLst/>
            </a:prstGeom>
            <a:solidFill>
              <a:srgbClr val="D9D9D9">
                <a:alpha val="392"/>
              </a:srgbClr>
            </a:solidFill>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BD715BDB-F958-9F0A-916F-110BBF6E8FCB}"/>
              </a:ext>
            </a:extLst>
          </p:cNvPr>
          <p:cNvGrpSpPr/>
          <p:nvPr>
            <p:custDataLst>
              <p:tags r:id="rId3"/>
            </p:custDataLst>
          </p:nvPr>
        </p:nvGrpSpPr>
        <p:grpSpPr>
          <a:xfrm>
            <a:off x="3619881" y="5591175"/>
            <a:ext cx="2421827" cy="685800"/>
            <a:chOff x="762001" y="5591175"/>
            <a:chExt cx="2421827" cy="685800"/>
          </a:xfrm>
        </p:grpSpPr>
        <p:sp>
          <p:nvSpPr>
            <p:cNvPr id="13" name="s877a7ff893842238e8bbb4b33ae6393">
              <a:extLst>
                <a:ext uri="{FF2B5EF4-FFF2-40B4-BE49-F238E27FC236}">
                  <a16:creationId xmlns:a16="http://schemas.microsoft.com/office/drawing/2014/main" id="{402B66C3-8C36-431A-5851-FFE039C341BB}"/>
                </a:ext>
              </a:extLst>
            </p:cNvPr>
            <p:cNvSpPr/>
            <p:nvPr/>
          </p:nvSpPr>
          <p:spPr>
            <a:xfrm>
              <a:off x="762001" y="5591175"/>
              <a:ext cx="2421827" cy="685800"/>
            </a:xfrm>
            <a:prstGeom prst="roundRect">
              <a:avLst/>
            </a:prstGeom>
            <a:solidFill>
              <a:srgbClr val="BFBFBF"/>
            </a:solidFill>
            <a:ln w="28575">
              <a:solidFill>
                <a:srgbClr val="555555"/>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noAutofit/>
            </a:bodyPr>
            <a:lstStyle/>
            <a:p>
              <a:pPr indent="666750"/>
              <a:r>
                <a:rPr lang="en-US">
                  <a:solidFill>
                    <a:srgbClr val="000000"/>
                  </a:solidFill>
                  <a:latin typeface="Calibri" panose="020F0502020204030204" pitchFamily="34" charset="0"/>
                </a:rPr>
                <a:t>Edit Properties</a:t>
              </a:r>
            </a:p>
          </p:txBody>
        </p:sp>
        <p:pic>
          <p:nvPicPr>
            <p:cNvPr id="15" name="sb8123a13bbd49f19ae92d5d18cb9846">
              <a:extLst>
                <a:ext uri="{FF2B5EF4-FFF2-40B4-BE49-F238E27FC236}">
                  <a16:creationId xmlns:a16="http://schemas.microsoft.com/office/drawing/2014/main" id="{AA455E7E-31FA-3FEC-17ED-E0103B0E3D7C}"/>
                </a:ext>
              </a:extLst>
            </p:cNvPr>
            <p:cNvPicPr>
              <a:picLocks/>
            </p:cNvPicPr>
            <p:nvPr/>
          </p:nvPicPr>
          <p:blipFill>
            <a:blip r:embed="rId8">
              <a:extLst>
                <a:ext uri="{28A0092B-C50C-407E-A947-70E740481C1C}">
                  <a14:useLocalDpi xmlns:a14="http://schemas.microsoft.com/office/drawing/2010/main" val="0"/>
                </a:ext>
              </a:extLst>
            </a:blip>
            <a:stretch>
              <a:fillRect/>
            </a:stretch>
          </p:blipFill>
          <p:spPr>
            <a:xfrm>
              <a:off x="933451" y="5705475"/>
              <a:ext cx="457200" cy="457200"/>
            </a:xfrm>
            <a:prstGeom prst="rect">
              <a:avLst/>
            </a:prstGeom>
          </p:spPr>
        </p:pic>
        <p:sp>
          <p:nvSpPr>
            <p:cNvPr id="16" name="s8546cbd872144fc80e8501187e72357">
              <a:extLst>
                <a:ext uri="{FF2B5EF4-FFF2-40B4-BE49-F238E27FC236}">
                  <a16:creationId xmlns:a16="http://schemas.microsoft.com/office/drawing/2014/main" id="{B3F92E1D-6C7D-98C7-A5B8-0C20B529C211}"/>
                </a:ext>
              </a:extLst>
            </p:cNvPr>
            <p:cNvSpPr/>
            <p:nvPr/>
          </p:nvSpPr>
          <p:spPr>
            <a:xfrm>
              <a:off x="762001" y="5591175"/>
              <a:ext cx="2421827" cy="685800"/>
            </a:xfrm>
            <a:prstGeom prst="rect">
              <a:avLst/>
            </a:prstGeom>
            <a:solidFill>
              <a:srgbClr val="D9D9D9">
                <a:alpha val="392"/>
              </a:srgbClr>
            </a:solidFill>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6D920EF5-9787-6EC0-6EA0-BD74EEC1DD9B}"/>
              </a:ext>
            </a:extLst>
          </p:cNvPr>
          <p:cNvGrpSpPr/>
          <p:nvPr>
            <p:custDataLst>
              <p:tags r:id="rId4"/>
            </p:custDataLst>
          </p:nvPr>
        </p:nvGrpSpPr>
        <p:grpSpPr>
          <a:xfrm>
            <a:off x="762000" y="5591175"/>
            <a:ext cx="2686431" cy="685800"/>
            <a:chOff x="762000" y="5591175"/>
            <a:chExt cx="2686431" cy="685800"/>
          </a:xfrm>
        </p:grpSpPr>
        <p:sp>
          <p:nvSpPr>
            <p:cNvPr id="18" name="s5e67e36806b4b4aaa930eb2d311c9ff">
              <a:extLst>
                <a:ext uri="{FF2B5EF4-FFF2-40B4-BE49-F238E27FC236}">
                  <a16:creationId xmlns:a16="http://schemas.microsoft.com/office/drawing/2014/main" id="{3986117A-0A64-4A0B-EB6F-EA47C2BE87A5}"/>
                </a:ext>
              </a:extLst>
            </p:cNvPr>
            <p:cNvSpPr/>
            <p:nvPr/>
          </p:nvSpPr>
          <p:spPr>
            <a:xfrm>
              <a:off x="762000" y="5591175"/>
              <a:ext cx="2686431" cy="685800"/>
            </a:xfrm>
            <a:prstGeom prst="roundRect">
              <a:avLst/>
            </a:prstGeom>
            <a:solidFill>
              <a:srgbClr val="BFBFBF"/>
            </a:solidFill>
            <a:ln w="28575">
              <a:solidFill>
                <a:srgbClr val="555555"/>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noAutofit/>
            </a:bodyPr>
            <a:lstStyle/>
            <a:p>
              <a:pPr indent="666750"/>
              <a:r>
                <a:rPr lang="en-US">
                  <a:solidFill>
                    <a:srgbClr val="000000"/>
                  </a:solidFill>
                  <a:latin typeface="Calibri" panose="020F0502020204030204" pitchFamily="34" charset="0"/>
                </a:rPr>
                <a:t>Edit in Quizmaker</a:t>
              </a:r>
            </a:p>
          </p:txBody>
        </p:sp>
        <p:pic>
          <p:nvPicPr>
            <p:cNvPr id="20" name="s0afc2add53441998649fb65418f69d7">
              <a:extLst>
                <a:ext uri="{FF2B5EF4-FFF2-40B4-BE49-F238E27FC236}">
                  <a16:creationId xmlns:a16="http://schemas.microsoft.com/office/drawing/2014/main" id="{3244AB9F-922F-0BE3-6403-81967FF29FEC}"/>
                </a:ext>
              </a:extLst>
            </p:cNvPr>
            <p:cNvPicPr>
              <a:picLocks/>
            </p:cNvPicPr>
            <p:nvPr/>
          </p:nvPicPr>
          <p:blipFill>
            <a:blip r:embed="rId9">
              <a:extLst>
                <a:ext uri="{28A0092B-C50C-407E-A947-70E740481C1C}">
                  <a14:useLocalDpi xmlns:a14="http://schemas.microsoft.com/office/drawing/2010/main" val="0"/>
                </a:ext>
              </a:extLst>
            </a:blip>
            <a:stretch>
              <a:fillRect/>
            </a:stretch>
          </p:blipFill>
          <p:spPr>
            <a:xfrm>
              <a:off x="933450" y="5705475"/>
              <a:ext cx="457200" cy="457200"/>
            </a:xfrm>
            <a:prstGeom prst="rect">
              <a:avLst/>
            </a:prstGeom>
          </p:spPr>
        </p:pic>
        <p:sp>
          <p:nvSpPr>
            <p:cNvPr id="21" name="sb03acab1ef44556bc610cc61e4457f2">
              <a:extLst>
                <a:ext uri="{FF2B5EF4-FFF2-40B4-BE49-F238E27FC236}">
                  <a16:creationId xmlns:a16="http://schemas.microsoft.com/office/drawing/2014/main" id="{96343798-8147-94A2-B124-F18E68E1284F}"/>
                </a:ext>
              </a:extLst>
            </p:cNvPr>
            <p:cNvSpPr/>
            <p:nvPr/>
          </p:nvSpPr>
          <p:spPr>
            <a:xfrm>
              <a:off x="762000" y="5591175"/>
              <a:ext cx="2686431" cy="685800"/>
            </a:xfrm>
            <a:prstGeom prst="rect">
              <a:avLst/>
            </a:prstGeom>
            <a:solidFill>
              <a:srgbClr val="D9D9D9">
                <a:alpha val="392"/>
              </a:srgbClr>
            </a:solidFill>
            <a:ln w="19050" cap="flat" cmpd="sng" algn="ctr">
              <a:noFill/>
              <a:prstDash val="solid"/>
              <a:miter lim="800000"/>
            </a:ln>
            <a:effectLst/>
            <a:extLst>
              <a:ext uri="{91240B29-F687-4F45-9708-019B960494DF}">
                <a14:hiddenLine xmlns:a14="http://schemas.microsoft.com/office/drawing/2010/main" w="1905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694235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B7C37-FE98-4842-B530-4D0215779018}"/>
              </a:ext>
            </a:extLst>
          </p:cNvPr>
          <p:cNvSpPr>
            <a:spLocks noGrp="1"/>
          </p:cNvSpPr>
          <p:nvPr>
            <p:ph type="title"/>
          </p:nvPr>
        </p:nvSpPr>
        <p:spPr>
          <a:xfrm>
            <a:off x="628650" y="557189"/>
            <a:ext cx="2530602" cy="5567891"/>
          </a:xfrm>
        </p:spPr>
        <p:txBody>
          <a:bodyPr>
            <a:normAutofit/>
          </a:bodyPr>
          <a:lstStyle/>
          <a:p>
            <a:r>
              <a:rPr lang="en-US" sz="4500"/>
              <a:t>Course Structure</a:t>
            </a:r>
          </a:p>
        </p:txBody>
      </p:sp>
      <p:graphicFrame>
        <p:nvGraphicFramePr>
          <p:cNvPr id="5" name="Content Placeholder 2">
            <a:extLst>
              <a:ext uri="{FF2B5EF4-FFF2-40B4-BE49-F238E27FC236}">
                <a16:creationId xmlns:a16="http://schemas.microsoft.com/office/drawing/2014/main" id="{34B9BE13-D633-487F-AE3D-A69EE4C3E373}"/>
              </a:ext>
            </a:extLst>
          </p:cNvPr>
          <p:cNvGraphicFramePr>
            <a:graphicFrameLocks noGrp="1"/>
          </p:cNvGraphicFramePr>
          <p:nvPr>
            <p:ph idx="1"/>
            <p:custDataLst>
              <p:tags r:id="rId2"/>
            </p:custDataLst>
            <p:extLst>
              <p:ext uri="{D42A27DB-BD31-4B8C-83A1-F6EECF244321}">
                <p14:modId xmlns:p14="http://schemas.microsoft.com/office/powerpoint/2010/main" val="2528264400"/>
              </p:ext>
            </p:extLst>
          </p:nvPr>
        </p:nvGraphicFramePr>
        <p:xfrm>
          <a:off x="3819906" y="620392"/>
          <a:ext cx="4697730" cy="55046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2565526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A75398A-A74C-461B-970B-2F6DC967C911}"/>
              </a:ext>
            </a:extLst>
          </p:cNvPr>
          <p:cNvSpPr>
            <a:spLocks noGrp="1"/>
          </p:cNvSpPr>
          <p:nvPr>
            <p:ph type="title"/>
          </p:nvPr>
        </p:nvSpPr>
        <p:spPr>
          <a:xfrm>
            <a:off x="619797" y="586855"/>
            <a:ext cx="3172575" cy="3387497"/>
          </a:xfrm>
        </p:spPr>
        <p:txBody>
          <a:bodyPr anchor="b">
            <a:normAutofit/>
          </a:bodyPr>
          <a:lstStyle/>
          <a:p>
            <a:pPr algn="r"/>
            <a:r>
              <a:rPr lang="en-US" sz="3500">
                <a:solidFill>
                  <a:srgbClr val="FFFFFF"/>
                </a:solidFill>
              </a:rPr>
              <a:t>Employee requirements</a:t>
            </a:r>
          </a:p>
        </p:txBody>
      </p:sp>
      <p:sp>
        <p:nvSpPr>
          <p:cNvPr id="3" name="Content Placeholder 2">
            <a:extLst>
              <a:ext uri="{FF2B5EF4-FFF2-40B4-BE49-F238E27FC236}">
                <a16:creationId xmlns:a16="http://schemas.microsoft.com/office/drawing/2014/main" id="{9EE8A565-37ED-4049-A497-73B0B2D5291E}"/>
              </a:ext>
            </a:extLst>
          </p:cNvPr>
          <p:cNvSpPr>
            <a:spLocks noGrp="1"/>
          </p:cNvSpPr>
          <p:nvPr>
            <p:ph idx="1"/>
          </p:nvPr>
        </p:nvSpPr>
        <p:spPr>
          <a:xfrm>
            <a:off x="4877368" y="649480"/>
            <a:ext cx="3646835" cy="5546047"/>
          </a:xfrm>
        </p:spPr>
        <p:txBody>
          <a:bodyPr anchor="ctr">
            <a:normAutofit/>
          </a:bodyPr>
          <a:lstStyle/>
          <a:p>
            <a:pPr eaLnBrk="1" hangingPunct="1">
              <a:buFontTx/>
              <a:buNone/>
            </a:pPr>
            <a:r>
              <a:rPr lang="en-US" altLang="en-US" sz="1700"/>
              <a:t>By the end of this section, you will gain an understanding of:</a:t>
            </a:r>
          </a:p>
          <a:p>
            <a:pPr eaLnBrk="1" hangingPunct="1">
              <a:buFontTx/>
              <a:buNone/>
            </a:pPr>
            <a:endParaRPr lang="en-US" altLang="en-US" sz="1700"/>
          </a:p>
          <a:p>
            <a:pPr lvl="1" eaLnBrk="1" hangingPunct="1"/>
            <a:r>
              <a:rPr lang="en-US" altLang="en-US" sz="1700"/>
              <a:t>Required identification procedures</a:t>
            </a:r>
          </a:p>
          <a:p>
            <a:pPr lvl="1" eaLnBrk="1" hangingPunct="1"/>
            <a:r>
              <a:rPr lang="en-US" altLang="en-US" sz="1700"/>
              <a:t>Searches</a:t>
            </a:r>
          </a:p>
          <a:p>
            <a:pPr lvl="1" eaLnBrk="1" hangingPunct="1"/>
            <a:r>
              <a:rPr lang="en-US" altLang="en-US" sz="1700"/>
              <a:t>Dress code policies</a:t>
            </a:r>
          </a:p>
          <a:p>
            <a:pPr lvl="1" eaLnBrk="1" hangingPunct="1"/>
            <a:r>
              <a:rPr lang="en-US" altLang="en-US" sz="1700"/>
              <a:t>Hostage policy and procedures</a:t>
            </a:r>
          </a:p>
          <a:p>
            <a:endParaRPr lang="en-US" sz="1700"/>
          </a:p>
        </p:txBody>
      </p:sp>
    </p:spTree>
    <p:custDataLst>
      <p:tags r:id="rId1"/>
    </p:custDataLst>
    <p:extLst>
      <p:ext uri="{BB962C8B-B14F-4D97-AF65-F5344CB8AC3E}">
        <p14:creationId xmlns:p14="http://schemas.microsoft.com/office/powerpoint/2010/main" val="3081975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6FEF0E-23DF-4807-BEAD-14635C03618E}"/>
              </a:ext>
            </a:extLst>
          </p:cNvPr>
          <p:cNvSpPr>
            <a:spLocks noGrp="1"/>
          </p:cNvSpPr>
          <p:nvPr>
            <p:ph type="title"/>
          </p:nvPr>
        </p:nvSpPr>
        <p:spPr>
          <a:xfrm>
            <a:off x="630936" y="334644"/>
            <a:ext cx="7882128" cy="1076914"/>
          </a:xfrm>
        </p:spPr>
        <p:txBody>
          <a:bodyPr anchor="ctr">
            <a:normAutofit/>
          </a:bodyPr>
          <a:lstStyle/>
          <a:p>
            <a:r>
              <a:rPr lang="en-US" altLang="en-US" sz="3500" b="1"/>
              <a:t>Identification Badge Requirements</a:t>
            </a:r>
            <a:endParaRPr lang="en-US" sz="3500"/>
          </a:p>
        </p:txBody>
      </p:sp>
      <p:sp>
        <p:nvSpPr>
          <p:cNvPr id="16" name="Rectangle 15">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079" y="0"/>
            <a:ext cx="7879842"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1512994"/>
            <a:ext cx="787984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12">
            <a:extLst>
              <a:ext uri="{FF2B5EF4-FFF2-40B4-BE49-F238E27FC236}">
                <a16:creationId xmlns:a16="http://schemas.microsoft.com/office/drawing/2014/main" id="{B554E479-3C1A-4BCD-AFF6-707C33FBEF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9031" y="2262770"/>
            <a:ext cx="1659461" cy="2221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15">
            <a:extLst>
              <a:ext uri="{FF2B5EF4-FFF2-40B4-BE49-F238E27FC236}">
                <a16:creationId xmlns:a16="http://schemas.microsoft.com/office/drawing/2014/main" id="{A31F3CD9-9B72-4041-B7C8-CC1D53AEDB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650" y="3498364"/>
            <a:ext cx="1566034" cy="224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7D726B66-BEAC-42F9-A1DE-D9D6DBC0FA02}"/>
              </a:ext>
            </a:extLst>
          </p:cNvPr>
          <p:cNvSpPr txBox="1"/>
          <p:nvPr/>
        </p:nvSpPr>
        <p:spPr>
          <a:xfrm>
            <a:off x="2311185" y="3348589"/>
            <a:ext cx="4293438" cy="476768"/>
          </a:xfrm>
          <a:prstGeom prst="rect">
            <a:avLst/>
          </a:prstGeom>
          <a:noFill/>
        </p:spPr>
        <p:txBody>
          <a:bodyPr wrap="square">
            <a:spAutoFit/>
          </a:bodyPr>
          <a:lstStyle/>
          <a:p>
            <a:pPr defTabSz="425196">
              <a:spcBef>
                <a:spcPct val="0"/>
              </a:spcBef>
              <a:spcAft>
                <a:spcPts val="600"/>
              </a:spcAft>
            </a:pPr>
            <a:r>
              <a:rPr lang="en-US" altLang="en-US" sz="1256" b="1" kern="1200">
                <a:solidFill>
                  <a:schemeClr val="tx1"/>
                </a:solidFill>
                <a:latin typeface="+mn-lt"/>
                <a:ea typeface="+mn-ea"/>
                <a:cs typeface="+mn-cs"/>
              </a:rPr>
              <a:t>While in the TDCJ Hospital, you must visibly always wear your ID badge.</a:t>
            </a:r>
            <a:r>
              <a:rPr lang="en-US" altLang="en-US" sz="1116" kern="1200">
                <a:solidFill>
                  <a:schemeClr val="tx1"/>
                </a:solidFill>
                <a:latin typeface="+mn-lt"/>
                <a:ea typeface="+mn-ea"/>
                <a:cs typeface="+mn-cs"/>
              </a:rPr>
              <a:t> </a:t>
            </a:r>
            <a:endParaRPr lang="en-US" altLang="en-US" sz="1200"/>
          </a:p>
        </p:txBody>
      </p:sp>
      <p:sp>
        <p:nvSpPr>
          <p:cNvPr id="9" name="TextBox 8">
            <a:extLst>
              <a:ext uri="{FF2B5EF4-FFF2-40B4-BE49-F238E27FC236}">
                <a16:creationId xmlns:a16="http://schemas.microsoft.com/office/drawing/2014/main" id="{94BEBB51-28E4-4702-9F82-EA72D69C0286}"/>
              </a:ext>
            </a:extLst>
          </p:cNvPr>
          <p:cNvSpPr txBox="1"/>
          <p:nvPr/>
        </p:nvSpPr>
        <p:spPr>
          <a:xfrm>
            <a:off x="2404655" y="4357020"/>
            <a:ext cx="4291359" cy="1061894"/>
          </a:xfrm>
          <a:prstGeom prst="rect">
            <a:avLst/>
          </a:prstGeom>
          <a:noFill/>
        </p:spPr>
        <p:txBody>
          <a:bodyPr wrap="square">
            <a:spAutoFit/>
          </a:bodyPr>
          <a:lstStyle/>
          <a:p>
            <a:pPr defTabSz="425196">
              <a:spcBef>
                <a:spcPct val="0"/>
              </a:spcBef>
              <a:spcAft>
                <a:spcPts val="600"/>
              </a:spcAft>
            </a:pPr>
            <a:r>
              <a:rPr lang="en-US" altLang="en-US" sz="1256" b="1" kern="1200">
                <a:solidFill>
                  <a:schemeClr val="tx1"/>
                </a:solidFill>
                <a:latin typeface="+mn-lt"/>
                <a:ea typeface="+mn-ea"/>
                <a:cs typeface="+mn-cs"/>
              </a:rPr>
              <a:t>NOTE:</a:t>
            </a:r>
            <a:r>
              <a:rPr lang="en-US" altLang="en-US" sz="1256" kern="1200">
                <a:solidFill>
                  <a:schemeClr val="tx1"/>
                </a:solidFill>
                <a:latin typeface="+mn-lt"/>
                <a:ea typeface="+mn-ea"/>
                <a:cs typeface="+mn-cs"/>
              </a:rPr>
              <a:t> A valid Texas driver’s license may be presented as ID only for 72 hours. Borrowing someone else’s ID badge to gain access or to depart from the TDCJ Hospital is a violation of UTMB and TDCJ policy and may result in the loss of  your security clearance.</a:t>
            </a:r>
            <a:endParaRPr lang="en-US" altLang="en-US" sz="2400">
              <a:latin typeface="Times New Roman" panose="02020603050405020304" pitchFamily="18" charset="0"/>
            </a:endParaRPr>
          </a:p>
        </p:txBody>
      </p:sp>
    </p:spTree>
    <p:custDataLst>
      <p:tags r:id="rId1"/>
    </p:custDataLst>
    <p:extLst>
      <p:ext uri="{BB962C8B-B14F-4D97-AF65-F5344CB8AC3E}">
        <p14:creationId xmlns:p14="http://schemas.microsoft.com/office/powerpoint/2010/main" val="1834956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948DD7-BB31-4DBE-BB32-611B976EECB2}"/>
              </a:ext>
            </a:extLst>
          </p:cNvPr>
          <p:cNvSpPr>
            <a:spLocks noGrp="1"/>
          </p:cNvSpPr>
          <p:nvPr>
            <p:ph type="title"/>
          </p:nvPr>
        </p:nvSpPr>
        <p:spPr>
          <a:xfrm>
            <a:off x="862287" y="499397"/>
            <a:ext cx="4447066" cy="1640180"/>
          </a:xfrm>
        </p:spPr>
        <p:txBody>
          <a:bodyPr anchor="b">
            <a:normAutofit/>
          </a:bodyPr>
          <a:lstStyle/>
          <a:p>
            <a:r>
              <a:rPr lang="en-US" altLang="en-US" sz="3500" b="1"/>
              <a:t>Entry and Exit Identification Points</a:t>
            </a:r>
            <a:endParaRPr lang="en-US" sz="3500"/>
          </a:p>
        </p:txBody>
      </p:sp>
      <p:sp>
        <p:nvSpPr>
          <p:cNvPr id="3" name="Content Placeholder 2">
            <a:extLst>
              <a:ext uri="{FF2B5EF4-FFF2-40B4-BE49-F238E27FC236}">
                <a16:creationId xmlns:a16="http://schemas.microsoft.com/office/drawing/2014/main" id="{3BDA33FC-1D61-4614-AF7B-7202A3C6FCA0}"/>
              </a:ext>
            </a:extLst>
          </p:cNvPr>
          <p:cNvSpPr>
            <a:spLocks noGrp="1"/>
          </p:cNvSpPr>
          <p:nvPr>
            <p:ph idx="1"/>
          </p:nvPr>
        </p:nvSpPr>
        <p:spPr>
          <a:xfrm>
            <a:off x="862287" y="2423821"/>
            <a:ext cx="4447067" cy="3519780"/>
          </a:xfrm>
        </p:spPr>
        <p:txBody>
          <a:bodyPr>
            <a:normAutofit/>
          </a:bodyPr>
          <a:lstStyle/>
          <a:p>
            <a:r>
              <a:rPr lang="en-US" altLang="en-US" sz="1400" dirty="0"/>
              <a:t>Upon entering or exiting Hospital Galveston, you are required to present your ID Badge at the Security </a:t>
            </a:r>
            <a:r>
              <a:rPr lang="en-US" altLang="en-US" sz="1400"/>
              <a:t>points each and </a:t>
            </a:r>
            <a:r>
              <a:rPr lang="en-US" altLang="en-US" sz="1400" dirty="0"/>
              <a:t>every time.  </a:t>
            </a:r>
            <a:r>
              <a:rPr lang="en-US" altLang="en-US" sz="1400" b="1" u="sng" dirty="0"/>
              <a:t>There are NO Exceptions</a:t>
            </a:r>
            <a:r>
              <a:rPr lang="en-US" altLang="en-US" sz="1400" dirty="0"/>
              <a:t>.</a:t>
            </a:r>
          </a:p>
          <a:p>
            <a:pPr eaLnBrk="1" hangingPunct="1">
              <a:spcBef>
                <a:spcPct val="50000"/>
              </a:spcBef>
              <a:buFont typeface="Wingdings" panose="05000000000000000000" pitchFamily="2" charset="2"/>
              <a:buChar char="Ø"/>
            </a:pPr>
            <a:r>
              <a:rPr lang="en-US" altLang="en-US" sz="1400" dirty="0"/>
              <a:t>You must place your ID badge in the window for the corrections officer to view each time you enter </a:t>
            </a:r>
            <a:r>
              <a:rPr lang="en-US" altLang="en-US" sz="1400" b="1" i="1" u="sng" dirty="0"/>
              <a:t>or</a:t>
            </a:r>
            <a:r>
              <a:rPr lang="en-US" altLang="en-US" sz="1400" dirty="0"/>
              <a:t> exit the facility. Failure to present ID can result in denial of access to Hospital Galveston. </a:t>
            </a:r>
          </a:p>
          <a:p>
            <a:pPr eaLnBrk="1" hangingPunct="1">
              <a:spcBef>
                <a:spcPct val="50000"/>
              </a:spcBef>
              <a:buFont typeface="Wingdings" panose="05000000000000000000" pitchFamily="2" charset="2"/>
              <a:buChar char="Ø"/>
            </a:pPr>
            <a:r>
              <a:rPr lang="en-US" altLang="en-US" sz="1400" dirty="0"/>
              <a:t>A search of belongings may be required upon entering facility.</a:t>
            </a:r>
          </a:p>
          <a:p>
            <a:pPr eaLnBrk="1" hangingPunct="1">
              <a:spcBef>
                <a:spcPct val="50000"/>
              </a:spcBef>
              <a:buFont typeface="Wingdings" panose="05000000000000000000" pitchFamily="2" charset="2"/>
              <a:buChar char="Ø"/>
            </a:pPr>
            <a:r>
              <a:rPr lang="en-US" altLang="en-US" sz="1400" dirty="0"/>
              <a:t>Barcodes are available for long term security clearance. </a:t>
            </a:r>
          </a:p>
          <a:p>
            <a:pPr eaLnBrk="1" hangingPunct="1">
              <a:spcBef>
                <a:spcPct val="50000"/>
              </a:spcBef>
              <a:buFont typeface="Wingdings" panose="05000000000000000000" pitchFamily="2" charset="2"/>
              <a:buChar char="Ø"/>
            </a:pPr>
            <a:r>
              <a:rPr lang="en-US" altLang="en-US" sz="1400" dirty="0"/>
              <a:t>Appropriate dress code shall be reviewed at TDCJ discretion. </a:t>
            </a:r>
          </a:p>
          <a:p>
            <a:endParaRPr lang="en-US" altLang="en-US" sz="1400" dirty="0"/>
          </a:p>
          <a:p>
            <a:endParaRPr lang="en-US" sz="1400" dirty="0"/>
          </a:p>
        </p:txBody>
      </p:sp>
      <p:pic>
        <p:nvPicPr>
          <p:cNvPr id="4" name="Picture 2">
            <a:extLst>
              <a:ext uri="{FF2B5EF4-FFF2-40B4-BE49-F238E27FC236}">
                <a16:creationId xmlns:a16="http://schemas.microsoft.com/office/drawing/2014/main" id="{D7701600-0123-4308-94DB-B31ACD9F4629}"/>
              </a:ext>
            </a:extLst>
          </p:cNvPr>
          <p:cNvPicPr>
            <a:picLocks noChangeAspect="1"/>
          </p:cNvPicPr>
          <p:nvPr/>
        </p:nvPicPr>
        <p:blipFill rotWithShape="1">
          <a:blip r:embed="rId4">
            <a:extLst>
              <a:ext uri="{28A0092B-C50C-407E-A947-70E740481C1C}">
                <a14:useLocalDpi xmlns:a14="http://schemas.microsoft.com/office/drawing/2010/main" val="0"/>
              </a:ext>
            </a:extLst>
          </a:blip>
          <a:srcRect r="4298" b="1"/>
          <a:stretch/>
        </p:blipFill>
        <p:spPr bwMode="auto">
          <a:xfrm>
            <a:off x="5809129" y="1408096"/>
            <a:ext cx="2823882" cy="393423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61707E60-CEC9-4661-AA82-69242EB4BD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6116"/>
            <a:ext cx="9143998" cy="461774"/>
          </a:xfrm>
          <a:prstGeom prst="rect">
            <a:avLst/>
          </a:prstGeom>
          <a:gradFill>
            <a:gsLst>
              <a:gs pos="0">
                <a:srgbClr val="000000"/>
              </a:gs>
              <a:gs pos="10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F035CD8-AE30-4146-96F2-036B0CE5E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5" y="6406115"/>
            <a:ext cx="3057523" cy="464399"/>
          </a:xfrm>
          <a:prstGeom prst="rect">
            <a:avLst/>
          </a:prstGeom>
          <a:gradFill>
            <a:gsLst>
              <a:gs pos="19000">
                <a:srgbClr val="000000">
                  <a:alpha val="46000"/>
                </a:srgbClr>
              </a:gs>
              <a:gs pos="99000">
                <a:schemeClr val="accent1"/>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56430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6DF8A7D-3EF4-403B-B287-3C752161FD25}"/>
              </a:ext>
            </a:extLst>
          </p:cNvPr>
          <p:cNvSpPr>
            <a:spLocks noGrp="1"/>
          </p:cNvSpPr>
          <p:nvPr>
            <p:ph type="title"/>
          </p:nvPr>
        </p:nvSpPr>
        <p:spPr>
          <a:xfrm>
            <a:off x="1037673" y="348865"/>
            <a:ext cx="7288583" cy="1576446"/>
          </a:xfrm>
        </p:spPr>
        <p:txBody>
          <a:bodyPr anchor="ctr">
            <a:normAutofit/>
          </a:bodyPr>
          <a:lstStyle/>
          <a:p>
            <a:r>
              <a:rPr lang="en-US" sz="3500">
                <a:solidFill>
                  <a:srgbClr val="FFFFFF"/>
                </a:solidFill>
              </a:rPr>
              <a:t>Barcode Information</a:t>
            </a:r>
          </a:p>
        </p:txBody>
      </p:sp>
      <p:graphicFrame>
        <p:nvGraphicFramePr>
          <p:cNvPr id="5" name="Content Placeholder 2">
            <a:extLst>
              <a:ext uri="{FF2B5EF4-FFF2-40B4-BE49-F238E27FC236}">
                <a16:creationId xmlns:a16="http://schemas.microsoft.com/office/drawing/2014/main" id="{6EF282C2-9BB2-45AA-A8E2-4ED2C4AE6099}"/>
              </a:ext>
            </a:extLst>
          </p:cNvPr>
          <p:cNvGraphicFramePr>
            <a:graphicFrameLocks noGrp="1"/>
          </p:cNvGraphicFramePr>
          <p:nvPr>
            <p:ph idx="1"/>
            <p:custDataLst>
              <p:tags r:id="rId2"/>
            </p:custDataLst>
            <p:extLst>
              <p:ext uri="{D42A27DB-BD31-4B8C-83A1-F6EECF244321}">
                <p14:modId xmlns:p14="http://schemas.microsoft.com/office/powerpoint/2010/main" val="1192062507"/>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376161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095A7A-E7EE-4670-9B6F-F56516D6027A}"/>
              </a:ext>
            </a:extLst>
          </p:cNvPr>
          <p:cNvSpPr>
            <a:spLocks noGrp="1"/>
          </p:cNvSpPr>
          <p:nvPr>
            <p:ph type="title"/>
          </p:nvPr>
        </p:nvSpPr>
        <p:spPr>
          <a:xfrm>
            <a:off x="852297" y="457201"/>
            <a:ext cx="4360680" cy="1556870"/>
          </a:xfrm>
        </p:spPr>
        <p:txBody>
          <a:bodyPr anchor="b">
            <a:normAutofit/>
          </a:bodyPr>
          <a:lstStyle/>
          <a:p>
            <a:r>
              <a:rPr lang="en-US" sz="3500"/>
              <a:t>Searches</a:t>
            </a:r>
          </a:p>
        </p:txBody>
      </p:sp>
      <p:sp>
        <p:nvSpPr>
          <p:cNvPr id="3" name="Content Placeholder 2">
            <a:extLst>
              <a:ext uri="{FF2B5EF4-FFF2-40B4-BE49-F238E27FC236}">
                <a16:creationId xmlns:a16="http://schemas.microsoft.com/office/drawing/2014/main" id="{20015FAC-F4BD-4F9E-986A-8644E4DD130A}"/>
              </a:ext>
            </a:extLst>
          </p:cNvPr>
          <p:cNvSpPr>
            <a:spLocks noGrp="1"/>
          </p:cNvSpPr>
          <p:nvPr>
            <p:ph idx="1"/>
          </p:nvPr>
        </p:nvSpPr>
        <p:spPr>
          <a:xfrm>
            <a:off x="852297" y="2277036"/>
            <a:ext cx="4360679" cy="3461155"/>
          </a:xfrm>
        </p:spPr>
        <p:txBody>
          <a:bodyPr>
            <a:normAutofit/>
          </a:bodyPr>
          <a:lstStyle/>
          <a:p>
            <a:pPr eaLnBrk="1" hangingPunct="1">
              <a:spcBef>
                <a:spcPct val="0"/>
              </a:spcBef>
              <a:spcAft>
                <a:spcPts val="600"/>
              </a:spcAft>
              <a:buFontTx/>
              <a:buNone/>
            </a:pPr>
            <a:r>
              <a:rPr lang="en-US" altLang="en-US" sz="1600"/>
              <a:t>All bags brought into Hospital Galveston are subject to search by a correctional officer at all entry points.  The following items are recommended in order to ease the search:</a:t>
            </a:r>
          </a:p>
          <a:p>
            <a:pPr eaLnBrk="1" hangingPunct="1">
              <a:spcBef>
                <a:spcPct val="0"/>
              </a:spcBef>
              <a:spcAft>
                <a:spcPts val="600"/>
              </a:spcAft>
              <a:buFontTx/>
              <a:buNone/>
            </a:pPr>
            <a:r>
              <a:rPr lang="en-US" altLang="en-US" sz="1600" u="sng"/>
              <a:t>One gallon zip lock bag </a:t>
            </a:r>
          </a:p>
          <a:p>
            <a:pPr eaLnBrk="1" hangingPunct="1">
              <a:spcBef>
                <a:spcPct val="0"/>
              </a:spcBef>
              <a:spcAft>
                <a:spcPts val="600"/>
              </a:spcAft>
              <a:buFontTx/>
              <a:buNone/>
            </a:pPr>
            <a:r>
              <a:rPr lang="en-US" altLang="en-US" sz="1600" b="1"/>
              <a:t>OR</a:t>
            </a:r>
          </a:p>
          <a:p>
            <a:pPr eaLnBrk="1" hangingPunct="1">
              <a:spcBef>
                <a:spcPct val="0"/>
              </a:spcBef>
              <a:spcAft>
                <a:spcPts val="600"/>
              </a:spcAft>
              <a:buFontTx/>
              <a:buNone/>
            </a:pPr>
            <a:r>
              <a:rPr lang="en-US" altLang="en-US" sz="1600" u="sng"/>
              <a:t>Clear plastic handbags not to exceed 1 gallon in size</a:t>
            </a:r>
          </a:p>
          <a:p>
            <a:pPr>
              <a:spcBef>
                <a:spcPct val="0"/>
              </a:spcBef>
              <a:spcAft>
                <a:spcPts val="600"/>
              </a:spcAft>
              <a:buNone/>
            </a:pPr>
            <a:r>
              <a:rPr lang="en-US" altLang="en-US" sz="1600" b="1"/>
              <a:t>Only items which are essential for the performance of your job should be brought into Hospital Galveston unless authorized/approved by Warden or designee. </a:t>
            </a:r>
            <a:endParaRPr lang="en-US" altLang="en-US" sz="1600"/>
          </a:p>
          <a:p>
            <a:pPr>
              <a:spcBef>
                <a:spcPct val="0"/>
              </a:spcBef>
              <a:spcAft>
                <a:spcPts val="600"/>
              </a:spcAft>
              <a:buNone/>
            </a:pPr>
            <a:endParaRPr lang="en-US" altLang="en-US" sz="1600"/>
          </a:p>
        </p:txBody>
      </p:sp>
      <p:pic>
        <p:nvPicPr>
          <p:cNvPr id="4" name="Picture 5">
            <a:extLst>
              <a:ext uri="{FF2B5EF4-FFF2-40B4-BE49-F238E27FC236}">
                <a16:creationId xmlns:a16="http://schemas.microsoft.com/office/drawing/2014/main" id="{CD95ED0C-7864-41B5-AF4E-22F598C764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6047073" y="799365"/>
            <a:ext cx="2210153" cy="221015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A31495E0-FCA7-4287-AD0A-94B4CE3CEE2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6176780" y="3375824"/>
            <a:ext cx="1929206" cy="224326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5A65989E-BBD5-44D7-AA86-7AFD5D46BB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66000">
                <a:srgbClr val="000000"/>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31A2881-D8D7-4A7D-ACA3-E9F849F853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800"/>
            <a:ext cx="6115049" cy="456772"/>
          </a:xfrm>
          <a:prstGeom prst="rect">
            <a:avLst/>
          </a:prstGeom>
          <a:gradFill>
            <a:gsLst>
              <a:gs pos="0">
                <a:srgbClr val="000000">
                  <a:alpha val="63000"/>
                </a:srgbClr>
              </a:gs>
              <a:gs pos="100000">
                <a:schemeClr val="accent1">
                  <a:lumMod val="7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412686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REFERENCE_COUNT" val="0"/>
  <p:tag name="ARTICULATE_PLAYER_GLOSSARY_XML" val="&lt;?xml version=&quot;1.0&quot; encoding=&quot;utf-16&quot;?&gt;&lt;glossary xmlns:xsi=&quot;http://www.w3.org/2001/XMLSchema-instance&quot; xmlns:xsd=&quot;http://www.w3.org/2001/XMLSchema&quot;&gt;&lt;terms /&gt;&lt;/glossary&gt;"/>
  <p:tag name="ARTICULATE_REFERENCE_ID" val="628c6d32-25bd-47c6-8415-d3c371eae405"/>
  <p:tag name="ARTICULATE_SLIDE_COUNT" val="31"/>
  <p:tag name="ARTICULATE_META_DESCRIPTION" val="Security Awareness FY25"/>
  <p:tag name="ARTICULATE_META_COURSE_ID" val="5wf3A9mENE3_course_id"/>
  <p:tag name="ARTICULATE_META_NAME" val="Wade, Wayne R."/>
  <p:tag name="ARTICULATE_META_NAME_SET" val="True"/>
  <p:tag name="ARTICULATE_PROJECT_OPEN" val="1"/>
  <p:tag name="TAG_BACKING_FORM_KEY" val="4917240-z:\learn- all content\fy 25\security awareness fy25.pptx"/>
  <p:tag name="ARTICULATE_PRESENTER_VERSION" val="8"/>
  <p:tag name="ARTICULATE_USED_PAGE_ORIENTATION" val="1"/>
  <p:tag name="ARTICULATE_USED_PAGE_SIZE" val="1"/>
</p:tagLst>
</file>

<file path=ppt/tags/tag10.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2"/>
  <p:tag name="ARTICULATE_USED_LAYOUT" val="2"/>
</p:tagLst>
</file>

<file path=ppt/tags/tag11.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3"/>
  <p:tag name="ARTICULATE_USED_LAYOUT" val="2"/>
</p:tagLst>
</file>

<file path=ppt/tags/tag12.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4"/>
  <p:tag name="ARTICULATE_USED_LAYOUT" val="2"/>
</p:tagLst>
</file>

<file path=ppt/tags/tag13.xml><?xml version="1.0" encoding="utf-8"?>
<p:tagLst xmlns:a="http://schemas.openxmlformats.org/drawingml/2006/main" xmlns:r="http://schemas.openxmlformats.org/officeDocument/2006/relationships" xmlns:p="http://schemas.openxmlformats.org/presentationml/2006/main">
  <p:tag name="CHILD_ITEM_TEXT1" val="After security clearance, obtain a barcode for scanning in and out from nursing administration on the second floor "/>
  <p:tag name="CHILD_ITEM_TEXT2" val="If you do not have clearance, contact 2nd floor of TDCJ hospital administration to file proper paperwork."/>
</p:tagLst>
</file>

<file path=ppt/tags/tag14.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5"/>
  <p:tag name="ARTICULATE_USED_LAYOUT" val="2"/>
</p:tagLst>
</file>

<file path=ppt/tags/tag15.xml><?xml version="1.0" encoding="utf-8"?>
<p:tagLst xmlns:a="http://schemas.openxmlformats.org/drawingml/2006/main" xmlns:r="http://schemas.openxmlformats.org/officeDocument/2006/relationships" xmlns:p="http://schemas.openxmlformats.org/presentationml/2006/main">
  <p:tag name="AUDIO_ID" val="266"/>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16.xml><?xml version="1.0" encoding="utf-8"?>
<p:tagLst xmlns:a="http://schemas.openxmlformats.org/drawingml/2006/main" xmlns:r="http://schemas.openxmlformats.org/officeDocument/2006/relationships" xmlns:p="http://schemas.openxmlformats.org/presentationml/2006/main">
  <p:tag name="AUDIO_ID" val="267"/>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4"/>
</p:tagLst>
</file>

<file path=ppt/tags/tag17.xml><?xml version="1.0" encoding="utf-8"?>
<p:tagLst xmlns:a="http://schemas.openxmlformats.org/drawingml/2006/main" xmlns:r="http://schemas.openxmlformats.org/officeDocument/2006/relationships" xmlns:p="http://schemas.openxmlformats.org/presentationml/2006/main">
  <p:tag name="CHILD_ITEM_TEXT1" val="&#10;"/>
  <p:tag name="CHILD_ITEM_TEXT8" val="Weapons:&#10;Guns, knives, mace, knuckles"/>
  <p:tag name="CHILD_ITEM_TEXT11" val="&#10;Cell phones&#10;Smart watches&#10;Recorders&#10;cameras"/>
  <p:tag name="CHILD_ITEM_TEXT15" val="Alcoholic beverages &#10;&#10;Illegal drugs"/>
</p:tagLst>
</file>

<file path=ppt/tags/tag18.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8"/>
  <p:tag name="ARTICULATE_USED_LAYOUT" val="2"/>
</p:tagLst>
</file>

<file path=ppt/tags/tag19.xml><?xml version="1.0" encoding="utf-8"?>
<p:tagLst xmlns:a="http://schemas.openxmlformats.org/drawingml/2006/main" xmlns:r="http://schemas.openxmlformats.org/officeDocument/2006/relationships" xmlns:p="http://schemas.openxmlformats.org/presentationml/2006/main">
  <p:tag name="AUDIO_ID" val="269"/>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2.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57"/>
  <p:tag name="ARTICULATE_USED_LAYOUT" val="1"/>
</p:tagLst>
</file>

<file path=ppt/tags/tag20.xml><?xml version="1.0" encoding="utf-8"?>
<p:tagLst xmlns:a="http://schemas.openxmlformats.org/drawingml/2006/main" xmlns:r="http://schemas.openxmlformats.org/officeDocument/2006/relationships" xmlns:p="http://schemas.openxmlformats.org/presentationml/2006/main">
  <p:tag name="AUDIO_ID" val="270"/>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21.xml><?xml version="1.0" encoding="utf-8"?>
<p:tagLst xmlns:a="http://schemas.openxmlformats.org/drawingml/2006/main" xmlns:r="http://schemas.openxmlformats.org/officeDocument/2006/relationships" xmlns:p="http://schemas.openxmlformats.org/presentationml/2006/main">
  <p:tag name="AUDIO_ID" val="271"/>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22.xml><?xml version="1.0" encoding="utf-8"?>
<p:tagLst xmlns:a="http://schemas.openxmlformats.org/drawingml/2006/main" xmlns:r="http://schemas.openxmlformats.org/officeDocument/2006/relationships" xmlns:p="http://schemas.openxmlformats.org/presentationml/2006/main">
  <p:tag name="AUDIO_ID" val="272"/>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23.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3"/>
  <p:tag name="ARTICULATE_USED_LAYOUT" val="2"/>
</p:tagLst>
</file>

<file path=ppt/tags/tag24.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4"/>
  <p:tag name="ARTICULATE_USED_LAYOUT" val="2"/>
</p:tagLst>
</file>

<file path=ppt/tags/tag25.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5"/>
  <p:tag name="ARTICULATE_USED_LAYOUT" val="2"/>
</p:tagLst>
</file>

<file path=ppt/tags/tag26.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wrwade\LOCALS~1\Temp\articulate\presenter\imgtemp\OQ6Ma3iJ_files\slide0001_image001.png"/>
</p:tagLst>
</file>

<file path=ppt/tags/tag27.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6"/>
  <p:tag name="ARTICULATE_USED_LAYOUT" val="2"/>
</p:tagLst>
</file>

<file path=ppt/tags/tag28.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7"/>
  <p:tag name="ARTICULATE_USED_LAYOUT" val="2"/>
</p:tagLst>
</file>

<file path=ppt/tags/tag29.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78"/>
  <p:tag name="ARTICULATE_USED_LAYOUT" val="2"/>
</p:tagLst>
</file>

<file path=ppt/tags/tag3.xml><?xml version="1.0" encoding="utf-8"?>
<p:tagLst xmlns:a="http://schemas.openxmlformats.org/drawingml/2006/main" xmlns:r="http://schemas.openxmlformats.org/officeDocument/2006/relationships" xmlns:p="http://schemas.openxmlformats.org/presentationml/2006/main">
  <p:tag name="ARTICULATE_PUBLISH_MODE" val="2"/>
  <p:tag name="ARTICULATE_SOURCE_IMAGE" val="C:\DOCUME~1\wrwade\LOCALS~1\Temp\articulate\presenter\imgtemp\JtcTTfeM_files\slide0001_image001.png"/>
</p:tagLst>
</file>

<file path=ppt/tags/tag30.xml><?xml version="1.0" encoding="utf-8"?>
<p:tagLst xmlns:a="http://schemas.openxmlformats.org/drawingml/2006/main" xmlns:r="http://schemas.openxmlformats.org/officeDocument/2006/relationships" xmlns:p="http://schemas.openxmlformats.org/presentationml/2006/main">
  <p:tag name="AUDIO_ID" val="279"/>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1.xml><?xml version="1.0" encoding="utf-8"?>
<p:tagLst xmlns:a="http://schemas.openxmlformats.org/drawingml/2006/main" xmlns:r="http://schemas.openxmlformats.org/officeDocument/2006/relationships" xmlns:p="http://schemas.openxmlformats.org/presentationml/2006/main">
  <p:tag name="CHILD_ITEM_TEXT1" val="Prior to entering room – lights on!"/>
  <p:tag name="CHILD_ITEM_TEXT2" val="Door open while in room at all times except airborne and extended respiratory isolation"/>
  <p:tag name="CHILD_ITEM_TEXT3" val="Patient should be in bed or sitting in a chair"/>
  <p:tag name="CHILD_ITEM_TEXT4" val="Behavior that is disruptive or patient is agitated is reported to the security officers – leave immediately "/>
  <p:tag name="CHILD_ITEM_TEXT5" val="Supplies – whatever you bring in make sure you bring it back out with you "/>
  <p:tag name="CHILD_ITEM_TEXT6" val="Curtains remain open unless in use for privacy with the officer present. Patient is not allowed to draw curtain. Leave immediately if the patient draws the curtain and alert officer!"/>
</p:tagLst>
</file>

<file path=ppt/tags/tag32.xml><?xml version="1.0" encoding="utf-8"?>
<p:tagLst xmlns:a="http://schemas.openxmlformats.org/drawingml/2006/main" xmlns:r="http://schemas.openxmlformats.org/officeDocument/2006/relationships" xmlns:p="http://schemas.openxmlformats.org/presentationml/2006/main">
  <p:tag name="AUDIO_ID" val="280"/>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3.xml><?xml version="1.0" encoding="utf-8"?>
<p:tagLst xmlns:a="http://schemas.openxmlformats.org/drawingml/2006/main" xmlns:r="http://schemas.openxmlformats.org/officeDocument/2006/relationships" xmlns:p="http://schemas.openxmlformats.org/presentationml/2006/main">
  <p:tag name="AUDIO_ID" val="281"/>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4.xml><?xml version="1.0" encoding="utf-8"?>
<p:tagLst xmlns:a="http://schemas.openxmlformats.org/drawingml/2006/main" xmlns:r="http://schemas.openxmlformats.org/officeDocument/2006/relationships" xmlns:p="http://schemas.openxmlformats.org/presentationml/2006/main">
  <p:tag name="AUDIO_ID" val="282"/>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5.xml><?xml version="1.0" encoding="utf-8"?>
<p:tagLst xmlns:a="http://schemas.openxmlformats.org/drawingml/2006/main" xmlns:r="http://schemas.openxmlformats.org/officeDocument/2006/relationships" xmlns:p="http://schemas.openxmlformats.org/presentationml/2006/main">
  <p:tag name="AUDIO_ID" val="283"/>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6.xml><?xml version="1.0" encoding="utf-8"?>
<p:tagLst xmlns:a="http://schemas.openxmlformats.org/drawingml/2006/main" xmlns:r="http://schemas.openxmlformats.org/officeDocument/2006/relationships" xmlns:p="http://schemas.openxmlformats.org/presentationml/2006/main">
  <p:tag name="AUDIO_ID" val="284"/>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7.xml><?xml version="1.0" encoding="utf-8"?>
<p:tagLst xmlns:a="http://schemas.openxmlformats.org/drawingml/2006/main" xmlns:r="http://schemas.openxmlformats.org/officeDocument/2006/relationships" xmlns:p="http://schemas.openxmlformats.org/presentationml/2006/main">
  <p:tag name="CHILD_ITEM_TEXT1" val="The officer will call the suicide code over the incident command system and the picket will open the gate for officers to respond to the scene with help and an emergency response kit."/>
  <p:tag name="CHILD_ITEM_TEXT2" val="The emergency kit includes a one-way valve mask, 911 tool (tool to cut litager), purell packets, gloves, and biohazard bag."/>
  <p:tag name="CHILD_ITEM_TEXT3" val="If necessary, officers CAN start CPR. All officers are BLS certified."/>
  <p:tag name="CHILD_ITEM_TEXT4" val="Commander calls for “B” responders for back up if needed"/>
</p:tagLst>
</file>

<file path=ppt/tags/tag38.xml><?xml version="1.0" encoding="utf-8"?>
<p:tagLst xmlns:a="http://schemas.openxmlformats.org/drawingml/2006/main" xmlns:r="http://schemas.openxmlformats.org/officeDocument/2006/relationships" xmlns:p="http://schemas.openxmlformats.org/presentationml/2006/main">
  <p:tag name="AUDIO_ID" val="285"/>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39.xml><?xml version="1.0" encoding="utf-8"?>
<p:tagLst xmlns:a="http://schemas.openxmlformats.org/drawingml/2006/main" xmlns:r="http://schemas.openxmlformats.org/officeDocument/2006/relationships" xmlns:p="http://schemas.openxmlformats.org/presentationml/2006/main">
  <p:tag name="AUDIO_ID" val="286"/>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4.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58"/>
  <p:tag name="ARTICULATE_USED_LAYOUT" val="2"/>
</p:tagLst>
</file>

<file path=ppt/tags/tag40.xml><?xml version="1.0" encoding="utf-8"?>
<p:tagLst xmlns:a="http://schemas.openxmlformats.org/drawingml/2006/main" xmlns:r="http://schemas.openxmlformats.org/officeDocument/2006/relationships" xmlns:p="http://schemas.openxmlformats.org/presentationml/2006/main">
  <p:tag name="OVERRIDE" val="QUIZMAKER_QUIZ_SLIDE"/>
  <p:tag name="ARTICULATE_LOCK_SLIDE" val="1"/>
  <p:tag name="ARTICULATE_SHOW_IN_MENU" val="multipleitems"/>
  <p:tag name="QUIZMAKER_QUIZ_SLIDE_ID" val="287"/>
  <p:tag name="QUIZMAKER_QUIZ_FILENAME" val="Z:\LEARN- All Content\FY 22\Security Awareness2.quiz"/>
  <p:tag name="ARTICULATE_TITLE_TAG" val="Security Awareness"/>
  <p:tag name="ARTICULATE_DESCRIPTION" val="Quiz - 10 questions"/>
  <p:tag name="ELAPSEDTIME" val="0.00"/>
  <p:tag name="ARTICULATE_PLAYER_CONTROL_PLAYPAUSE" val="False"/>
  <p:tag name="ARTICULATE_PLAYER_SEEKBAR" val="False"/>
  <p:tag name="AQP_PASS_SCORE" val="80"/>
  <p:tag name="QUIZMAKER_QUIZ_TITLE" val="Security Awareness"/>
  <p:tag name="EMBEDDEDCONTENT_LASTWRITETIMEUTC" val="2021-08-18 16:23:39Z"/>
  <p:tag name="AQP_PASS_ACTION" val="0"/>
  <p:tag name="AQP_PASS_ACTION_SLIDEID" val="-1"/>
  <p:tag name="AQP_FAIL_ACTION_SLIDEID" val="-1"/>
  <p:tag name="AQP_ADVANCE_MODE" val="0"/>
  <p:tag name="AQP_FAIL_ACTION" val="3"/>
  <p:tag name="ARTICULATE_NAV_LEVEL" val="1"/>
  <p:tag name="ARTICULATE_TOC_EXPANDED" val="True"/>
  <p:tag name="ARTICULATE_SLIDE_PRESENTER_GUID" val="3c55e4c2-55dc-4dff-9ea1-e46226f91a19"/>
  <p:tag name="ARTICULATE_SLIDE_PAUSE" val="1"/>
  <p:tag name="ARTICULATE_HIDE_SLIDE" val="0"/>
  <p:tag name="ARTICULATE_PLAYER_CONTROL_PREVIOUS" val="True"/>
  <p:tag name="ARTICULATE_PLAYER_CONTROL_NEXT" val="True"/>
  <p:tag name="AUDIO_ID" val="287"/>
  <p:tag name="ARTICULATE_USED_LAYOUT" val="2"/>
</p:tagLst>
</file>

<file path=ppt/tags/tag41.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2.xml><?xml version="1.0" encoding="utf-8"?>
<p:tagLst xmlns:a="http://schemas.openxmlformats.org/drawingml/2006/main" xmlns:r="http://schemas.openxmlformats.org/officeDocument/2006/relationships" xmlns:p="http://schemas.openxmlformats.org/presentationml/2006/main">
  <p:tag name="ART_QM_A" val="1"/>
</p:tagLst>
</file>

<file path=ppt/tags/tag43.xml><?xml version="1.0" encoding="utf-8"?>
<p:tagLst xmlns:a="http://schemas.openxmlformats.org/drawingml/2006/main" xmlns:r="http://schemas.openxmlformats.org/officeDocument/2006/relationships" xmlns:p="http://schemas.openxmlformats.org/presentationml/2006/main">
  <p:tag name="ART_QM_B" val="1"/>
</p:tagLst>
</file>

<file path=ppt/tags/tag5.xml><?xml version="1.0" encoding="utf-8"?>
<p:tagLst xmlns:a="http://schemas.openxmlformats.org/drawingml/2006/main" xmlns:r="http://schemas.openxmlformats.org/officeDocument/2006/relationships" xmlns:p="http://schemas.openxmlformats.org/presentationml/2006/main">
  <p:tag name="AUDIO_ID" val="260"/>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ags/tag6.xml><?xml version="1.0" encoding="utf-8"?>
<p:tagLst xmlns:a="http://schemas.openxmlformats.org/drawingml/2006/main" xmlns:r="http://schemas.openxmlformats.org/officeDocument/2006/relationships" xmlns:p="http://schemas.openxmlformats.org/presentationml/2006/main">
  <p:tag name="CHILD_ITEM_TEXT1" val="The TDCJ (Texas Department of Criminal Justice) Hospital, also known as Hospital Galveston, is a unique facility.  It is the only maximum-security hospital facility expressly designed for offender care on a medical center campus."/>
  <p:tag name="CHILD_ITEM_TEXT2" val="The two state agencies, UTMB and the TDCJ Hospital, maintain a distinctive partnership.  "/>
  <p:tag name="CHILD_ITEM_TEXT3" val="The primary goal of Hospital Galveston is to deliver high quality medical care in a safe and secure environment.  This goal is accomplished by the presence of security officers and by the responsible awareness of each staff member."/>
  <p:tag name="CHILD_ITEM_TEXT4" val="UTMB Healthcare workers may be required to care for patients who are prisoners from a variety of institutions, such as Texas Youth Commission (excluding Galveston Campus),  County and City Jails, as well as Federal Prisons. "/>
  <p:tag name="CHILD_ITEM_TEXT5" val="Agency policies may vary, but the information in this course will apply to most interactions you will have with an incarcerated patient."/>
</p:tagLst>
</file>

<file path=ppt/tags/tag7.xml><?xml version="1.0" encoding="utf-8"?>
<p:tagLst xmlns:a="http://schemas.openxmlformats.org/drawingml/2006/main" xmlns:r="http://schemas.openxmlformats.org/officeDocument/2006/relationships" xmlns:p="http://schemas.openxmlformats.org/presentationml/2006/main">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UDIO_ID" val="261"/>
  <p:tag name="ARTICULATE_USED_LAYOUT" val="2"/>
</p:tagLst>
</file>

<file path=ppt/tags/tag8.xml><?xml version="1.0" encoding="utf-8"?>
<p:tagLst xmlns:a="http://schemas.openxmlformats.org/drawingml/2006/main" xmlns:r="http://schemas.openxmlformats.org/officeDocument/2006/relationships" xmlns:p="http://schemas.openxmlformats.org/presentationml/2006/main">
  <p:tag name="CHILD_ITEM_TEXT2" val="Employee Requirements"/>
  <p:tag name="CHILD_ITEM_TEXT4" val="Weapons and Special Requirements"/>
  <p:tag name="CHILD_ITEM_TEXT6" val="Patient Care"/>
  <p:tag name="CHILD_ITEM_TEXT8" val="Suicide Code Procedures and Prevention"/>
</p:tagLst>
</file>

<file path=ppt/tags/tag9.xml><?xml version="1.0" encoding="utf-8"?>
<p:tagLst xmlns:a="http://schemas.openxmlformats.org/drawingml/2006/main" xmlns:r="http://schemas.openxmlformats.org/officeDocument/2006/relationships" xmlns:p="http://schemas.openxmlformats.org/presentationml/2006/main">
  <p:tag name="AUDIO_ID" val="259"/>
  <p:tag name="ARTICULATE_NAV_LEVEL" val="1"/>
  <p:tag name="ARTICULATE_TOC_EXPANDED" val="True"/>
  <p:tag name="ARTICULATE_SLIDE_PAUSE" val="1"/>
  <p:tag name="ARTICULATE_HIDE_SLIDE" val="0"/>
  <p:tag name="ARTICULATE_PLAYER_CONTROL_PREVIOUS" val="True"/>
  <p:tag name="ARTICULATE_PLAYER_CONTROL_NEXT" val="True"/>
  <p:tag name="ARTICULATE_SLIDE_PRESENTER_GUID" val="3c55e4c2-55dc-4dff-9ea1-e46226f91a19"/>
  <p:tag name="ARTICULATE_USED_LAYOUT" val="2"/>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36</TotalTime>
  <Words>2693</Words>
  <Application>Microsoft Office PowerPoint</Application>
  <PresentationFormat>On-screen Show (4:3)</PresentationFormat>
  <Paragraphs>269</Paragraphs>
  <Slides>31</Slides>
  <Notes>31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Aptos</vt:lpstr>
      <vt:lpstr>Aptos Display</vt:lpstr>
      <vt:lpstr>Arial</vt:lpstr>
      <vt:lpstr>Arial headings</vt:lpstr>
      <vt:lpstr>Calibri</vt:lpstr>
      <vt:lpstr>Calibri Light</vt:lpstr>
      <vt:lpstr>Courier New</vt:lpstr>
      <vt:lpstr>Times New Roman</vt:lpstr>
      <vt:lpstr>Wingdings</vt:lpstr>
      <vt:lpstr>Wingdings 3</vt:lpstr>
      <vt:lpstr>Office Theme</vt:lpstr>
      <vt:lpstr>Security Awareness  In Offender Patient Care </vt:lpstr>
      <vt:lpstr>Course Overview</vt:lpstr>
      <vt:lpstr>Introduction</vt:lpstr>
      <vt:lpstr>Course Structure</vt:lpstr>
      <vt:lpstr>Employee requirements</vt:lpstr>
      <vt:lpstr>Identification Badge Requirements</vt:lpstr>
      <vt:lpstr>Entry and Exit Identification Points</vt:lpstr>
      <vt:lpstr>Barcode Information</vt:lpstr>
      <vt:lpstr>Searches</vt:lpstr>
      <vt:lpstr>Dress Code expectations</vt:lpstr>
      <vt:lpstr>Unauthorized items</vt:lpstr>
      <vt:lpstr>authorized items</vt:lpstr>
      <vt:lpstr>Items Used to Make Weapons </vt:lpstr>
      <vt:lpstr>Items Used to Make Weapons </vt:lpstr>
      <vt:lpstr>Items Used to Make Weapons</vt:lpstr>
      <vt:lpstr>Items Used to Make Weapons</vt:lpstr>
      <vt:lpstr>Hostage Policy &amp; Procedure </vt:lpstr>
      <vt:lpstr>Removal and disposal</vt:lpstr>
      <vt:lpstr>Patient Interaction</vt:lpstr>
      <vt:lpstr>Patient Non-Healthcare Needs &amp; Disruptive Behavior</vt:lpstr>
      <vt:lpstr>Patient  Information / Communicaton</vt:lpstr>
      <vt:lpstr>Security levels</vt:lpstr>
      <vt:lpstr>Entering and Leaving the Patient’s Room</vt:lpstr>
      <vt:lpstr>Part 2:  suicide code procedures and prevention</vt:lpstr>
      <vt:lpstr>Suicide observations</vt:lpstr>
      <vt:lpstr>Suicide Code Tips</vt:lpstr>
      <vt:lpstr>Suicide code tips</vt:lpstr>
      <vt:lpstr>Suicide code tips</vt:lpstr>
      <vt:lpstr>Suicide code</vt:lpstr>
      <vt:lpstr>References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Wade, Wayne R.</dc:creator>
  <cp:lastModifiedBy>Wade, Wayne R.</cp:lastModifiedBy>
  <cp:revision>15</cp:revision>
  <dcterms:created xsi:type="dcterms:W3CDTF">2024-07-10T19:30:05Z</dcterms:created>
  <dcterms:modified xsi:type="dcterms:W3CDTF">2024-07-10T20:11:36Z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36FB46BE-91C0-436F-854B-616C01305CED</vt:lpwstr>
  </property>
  <property fmtid="{D5CDD505-2E9C-101B-9397-08002B2CF9AE}" pid="3" name="ArticulatePath">
    <vt:lpwstr>Presentation1</vt:lpwstr>
  </property>
  <property fmtid="{D5CDD505-2E9C-101B-9397-08002B2CF9AE}" pid="4" name="ArticulateUseProject">
    <vt:lpwstr>1</vt:lpwstr>
  </property>
  <property fmtid="{D5CDD505-2E9C-101B-9397-08002B2CF9AE}" pid="5" name="ArticulateProjectVersion">
    <vt:lpwstr>8</vt:lpwstr>
  </property>
  <property fmtid="{D5CDD505-2E9C-101B-9397-08002B2CF9AE}" pid="6" name="ArticulateProjectFull">
    <vt:lpwstr>Z:\LEARN- All Content\FY 25\Security Awareness FY25.ppta</vt:lpwstr>
  </property>
</Properties>
</file>